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60" r:id="rId1"/>
  </p:sldMasterIdLst>
  <p:notesMasterIdLst>
    <p:notesMasterId r:id="rId21"/>
  </p:notesMasterIdLst>
  <p:sldIdLst>
    <p:sldId id="256" r:id="rId2"/>
    <p:sldId id="714" r:id="rId3"/>
    <p:sldId id="674" r:id="rId4"/>
    <p:sldId id="743" r:id="rId5"/>
    <p:sldId id="715" r:id="rId6"/>
    <p:sldId id="720" r:id="rId7"/>
    <p:sldId id="748" r:id="rId8"/>
    <p:sldId id="749" r:id="rId9"/>
    <p:sldId id="716" r:id="rId10"/>
    <p:sldId id="723" r:id="rId11"/>
    <p:sldId id="724" r:id="rId12"/>
    <p:sldId id="717" r:id="rId13"/>
    <p:sldId id="728" r:id="rId14"/>
    <p:sldId id="718" r:id="rId15"/>
    <p:sldId id="750" r:id="rId16"/>
    <p:sldId id="751" r:id="rId17"/>
    <p:sldId id="722" r:id="rId18"/>
    <p:sldId id="744" r:id="rId19"/>
    <p:sldId id="303"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255EB9-5787-4ADB-BEC3-995459174243}">
          <p14:sldIdLst>
            <p14:sldId id="256"/>
            <p14:sldId id="714"/>
            <p14:sldId id="674"/>
            <p14:sldId id="743"/>
            <p14:sldId id="715"/>
            <p14:sldId id="720"/>
            <p14:sldId id="748"/>
            <p14:sldId id="749"/>
            <p14:sldId id="716"/>
            <p14:sldId id="723"/>
            <p14:sldId id="724"/>
            <p14:sldId id="717"/>
            <p14:sldId id="728"/>
          </p14:sldIdLst>
        </p14:section>
        <p14:section name="Untitled Section" id="{9CAD24C1-539D-4165-9E50-873851B25346}">
          <p14:sldIdLst>
            <p14:sldId id="718"/>
            <p14:sldId id="750"/>
            <p14:sldId id="751"/>
            <p14:sldId id="722"/>
            <p14:sldId id="744"/>
            <p14:sldId id="30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61A3E"/>
    <a:srgbClr val="1D1B58"/>
    <a:srgbClr val="333F50"/>
    <a:srgbClr val="8497B0"/>
    <a:srgbClr val="8FAADC"/>
    <a:srgbClr val="2F5597"/>
    <a:srgbClr val="626CC7"/>
    <a:srgbClr val="323B8D"/>
    <a:srgbClr val="21275D"/>
    <a:srgbClr val="2038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CA8346-09F0-4301-B585-28E9403048AB}" v="218" dt="2023-11-21T11:40:02.7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71" autoAdjust="0"/>
    <p:restoredTop sz="93447" autoAdjust="0"/>
  </p:normalViewPr>
  <p:slideViewPr>
    <p:cSldViewPr snapToGrid="0">
      <p:cViewPr varScale="1">
        <p:scale>
          <a:sx n="102" d="100"/>
          <a:sy n="102" d="100"/>
        </p:scale>
        <p:origin x="738" y="102"/>
      </p:cViewPr>
      <p:guideLst>
        <p:guide orient="horz" pos="2160"/>
        <p:guide pos="3840"/>
      </p:guideLst>
    </p:cSldViewPr>
  </p:slideViewPr>
  <p:notesTextViewPr>
    <p:cViewPr>
      <p:scale>
        <a:sx n="75" d="100"/>
        <a:sy n="75"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077D8-B575-4753-B8FD-F5736649C91E}" type="datetimeFigureOut">
              <a:rPr lang="en-IN" smtClean="0"/>
              <a:t>12-03-2025</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FFB008-8E38-46F5-BCB9-8CFEF233CF3A}" type="slidenum">
              <a:rPr lang="en-IN" smtClean="0"/>
              <a:t>‹#›</a:t>
            </a:fld>
            <a:endParaRPr lang="en-IN" dirty="0"/>
          </a:p>
        </p:txBody>
      </p:sp>
    </p:spTree>
    <p:extLst>
      <p:ext uri="{BB962C8B-B14F-4D97-AF65-F5344CB8AC3E}">
        <p14:creationId xmlns:p14="http://schemas.microsoft.com/office/powerpoint/2010/main" val="4034188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D4C31DA-14CA-CFBA-5089-9BCD0585380D}"/>
              </a:ext>
            </a:extLst>
          </p:cNvPr>
          <p:cNvGrpSpPr/>
          <p:nvPr userDrawn="1"/>
        </p:nvGrpSpPr>
        <p:grpSpPr>
          <a:xfrm>
            <a:off x="-21770" y="0"/>
            <a:ext cx="12213771" cy="6858000"/>
            <a:chOff x="-21770" y="0"/>
            <a:chExt cx="12213771" cy="6858000"/>
          </a:xfrm>
        </p:grpSpPr>
        <p:pic>
          <p:nvPicPr>
            <p:cNvPr id="6" name="Picture 5" descr="Tech Background&quot; Images – Browse 8,227 Stock Photos, Vectors, and Video |  Adobe Stock">
              <a:extLst>
                <a:ext uri="{FF2B5EF4-FFF2-40B4-BE49-F238E27FC236}">
                  <a16:creationId xmlns:a16="http://schemas.microsoft.com/office/drawing/2014/main" id="{912EDB8F-0820-57F6-5CDA-EEB6AC9EF357}"/>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pic>
          <p:nvPicPr>
            <p:cNvPr id="18" name="Picture 17">
              <a:extLst>
                <a:ext uri="{FF2B5EF4-FFF2-40B4-BE49-F238E27FC236}">
                  <a16:creationId xmlns:a16="http://schemas.microsoft.com/office/drawing/2014/main" id="{97530BAD-0593-FBF1-1D42-9B727191475D}"/>
                </a:ext>
              </a:extLst>
            </p:cNvPr>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017794" y="913775"/>
              <a:ext cx="5159490" cy="1423752"/>
            </a:xfrm>
            <a:prstGeom prst="rect">
              <a:avLst/>
            </a:prstGeom>
          </p:spPr>
        </p:pic>
      </p:grpSp>
    </p:spTree>
    <p:extLst>
      <p:ext uri="{BB962C8B-B14F-4D97-AF65-F5344CB8AC3E}">
        <p14:creationId xmlns:p14="http://schemas.microsoft.com/office/powerpoint/2010/main" val="13311268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10834233" cy="612775"/>
          </a:xfrm>
        </p:spPr>
        <p:txBody>
          <a:bodyPr/>
          <a:lstStyle/>
          <a:p>
            <a:r>
              <a:rPr lang="en-US" dirty="0"/>
              <a:t>Click to edit Master title style</a:t>
            </a:r>
          </a:p>
        </p:txBody>
      </p:sp>
      <p:sp>
        <p:nvSpPr>
          <p:cNvPr id="3" name="Content Placeholder 2"/>
          <p:cNvSpPr>
            <a:spLocks noGrp="1"/>
          </p:cNvSpPr>
          <p:nvPr>
            <p:ph sz="half" idx="1"/>
          </p:nvPr>
        </p:nvSpPr>
        <p:spPr>
          <a:xfrm>
            <a:off x="678881" y="1659835"/>
            <a:ext cx="5340919"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199" y="1659835"/>
            <a:ext cx="5340917" cy="4399442"/>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9934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10834234" cy="612775"/>
          </a:xfrm>
        </p:spPr>
        <p:txBody>
          <a:bodyPr/>
          <a:lstStyle/>
          <a:p>
            <a:r>
              <a:rPr lang="en-US" dirty="0"/>
              <a:t>Click to edit Master title style</a:t>
            </a:r>
          </a:p>
        </p:txBody>
      </p:sp>
      <p:sp>
        <p:nvSpPr>
          <p:cNvPr id="3" name="Text Placeholder 2"/>
          <p:cNvSpPr>
            <a:spLocks noGrp="1"/>
          </p:cNvSpPr>
          <p:nvPr>
            <p:ph type="body" idx="1"/>
          </p:nvPr>
        </p:nvSpPr>
        <p:spPr>
          <a:xfrm>
            <a:off x="678881" y="1659834"/>
            <a:ext cx="5318693"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78881" y="2505075"/>
            <a:ext cx="5318693"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2" y="1659834"/>
            <a:ext cx="5340914" cy="655349"/>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2" y="2505075"/>
            <a:ext cx="5340914" cy="355282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890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a:t>Click to edit Master title style</a:t>
            </a:r>
          </a:p>
        </p:txBody>
      </p:sp>
    </p:spTree>
    <p:extLst>
      <p:ext uri="{BB962C8B-B14F-4D97-AF65-F5344CB8AC3E}">
        <p14:creationId xmlns:p14="http://schemas.microsoft.com/office/powerpoint/2010/main" val="28312565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55931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6"/>
            <a:ext cx="4093145" cy="1453734"/>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9" y="1659835"/>
            <a:ext cx="6329928" cy="4201215"/>
          </a:xfrm>
          <a:prstGeom prst="rect">
            <a:avLst/>
          </a:prstGeom>
        </p:spPr>
        <p:txBody>
          <a:bodyPr/>
          <a:lstStyle>
            <a:lvl1pPr>
              <a:defRPr sz="3200">
                <a:solidFill>
                  <a:schemeClr val="bg2">
                    <a:lumMod val="10000"/>
                  </a:schemeClr>
                </a:solidFill>
              </a:defRPr>
            </a:lvl1pPr>
            <a:lvl2pPr>
              <a:defRPr sz="2800">
                <a:solidFill>
                  <a:schemeClr val="bg2">
                    <a:lumMod val="10000"/>
                  </a:schemeClr>
                </a:solidFill>
              </a:defRPr>
            </a:lvl2pPr>
            <a:lvl3pPr>
              <a:defRPr sz="2400">
                <a:solidFill>
                  <a:schemeClr val="bg2">
                    <a:lumMod val="10000"/>
                  </a:schemeClr>
                </a:solidFill>
              </a:defRPr>
            </a:lvl3pPr>
            <a:lvl4pPr>
              <a:defRPr sz="2000">
                <a:solidFill>
                  <a:schemeClr val="bg2">
                    <a:lumMod val="10000"/>
                  </a:schemeClr>
                </a:solidFill>
              </a:defRPr>
            </a:lvl4pPr>
            <a:lvl5pPr>
              <a:defRPr sz="2000">
                <a:solidFill>
                  <a:schemeClr val="bg2">
                    <a:lumMod val="10000"/>
                  </a:schemeClr>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678881" y="2315183"/>
            <a:ext cx="4093145" cy="3553805"/>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Tree>
    <p:extLst>
      <p:ext uri="{BB962C8B-B14F-4D97-AF65-F5344CB8AC3E}">
        <p14:creationId xmlns:p14="http://schemas.microsoft.com/office/powerpoint/2010/main" val="182834937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Vertical Text Placeholder 2"/>
          <p:cNvSpPr>
            <a:spLocks noGrp="1"/>
          </p:cNvSpPr>
          <p:nvPr>
            <p:ph type="body" orient="vert" idx="1"/>
          </p:nvPr>
        </p:nvSpPr>
        <p:spPr>
          <a:xfrm>
            <a:off x="678884" y="1659834"/>
            <a:ext cx="10834234" cy="4166933"/>
          </a:xfrm>
          <a:prstGeom prst="rect">
            <a:avLst/>
          </a:prstGeom>
        </p:spPr>
        <p:txBody>
          <a:bodyPr vert="eaVert"/>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750536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pic>
        <p:nvPicPr>
          <p:cNvPr id="4" name="Picture 3" descr="Tech Background&quot; Images – Browse 8,227 Stock Photos, Vectors, and Video |  Adobe Stock">
            <a:extLst>
              <a:ext uri="{FF2B5EF4-FFF2-40B4-BE49-F238E27FC236}">
                <a16:creationId xmlns:a16="http://schemas.microsoft.com/office/drawing/2014/main" id="{19625874-6531-A345-C3ED-8BD86E0E300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l="2352" t="2332" r="1954" b="1250"/>
          <a:stretch>
            <a:fillRect/>
          </a:stretch>
        </p:blipFill>
        <p:spPr bwMode="auto">
          <a:xfrm>
            <a:off x="-21770" y="0"/>
            <a:ext cx="12213771" cy="6858000"/>
          </a:xfrm>
          <a:custGeom>
            <a:avLst/>
            <a:gdLst>
              <a:gd name="connsiteX0" fmla="*/ 0 w 12213771"/>
              <a:gd name="connsiteY0" fmla="*/ 0 h 6858000"/>
              <a:gd name="connsiteX1" fmla="*/ 12213771 w 12213771"/>
              <a:gd name="connsiteY1" fmla="*/ 0 h 6858000"/>
              <a:gd name="connsiteX2" fmla="*/ 12213771 w 12213771"/>
              <a:gd name="connsiteY2" fmla="*/ 6858000 h 6858000"/>
              <a:gd name="connsiteX3" fmla="*/ 0 w 1221377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213771" h="6858000">
                <a:moveTo>
                  <a:pt x="0" y="0"/>
                </a:moveTo>
                <a:lnTo>
                  <a:pt x="12213771" y="0"/>
                </a:lnTo>
                <a:lnTo>
                  <a:pt x="12213771"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 name="Vertical Title 1"/>
          <p:cNvSpPr>
            <a:spLocks noGrp="1"/>
          </p:cNvSpPr>
          <p:nvPr>
            <p:ph type="title" orient="vert" hasCustomPrompt="1"/>
          </p:nvPr>
        </p:nvSpPr>
        <p:spPr>
          <a:xfrm rot="16200000">
            <a:off x="4770665" y="-2959994"/>
            <a:ext cx="2628900" cy="12213771"/>
          </a:xfrm>
        </p:spPr>
        <p:txBody>
          <a:bodyPr vert="eaVert">
            <a:normAutofit/>
          </a:bodyPr>
          <a:lstStyle>
            <a:lvl1pPr algn="ctr">
              <a:defRPr sz="8000">
                <a:solidFill>
                  <a:schemeClr val="bg1"/>
                </a:solidFill>
              </a:defRPr>
            </a:lvl1pPr>
          </a:lstStyle>
          <a:p>
            <a:r>
              <a:rPr lang="en-US" dirty="0"/>
              <a:t>Thank You</a:t>
            </a:r>
          </a:p>
        </p:txBody>
      </p:sp>
    </p:spTree>
    <p:extLst>
      <p:ext uri="{BB962C8B-B14F-4D97-AF65-F5344CB8AC3E}">
        <p14:creationId xmlns:p14="http://schemas.microsoft.com/office/powerpoint/2010/main" val="4167474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8884" y="603666"/>
            <a:ext cx="10834234" cy="612775"/>
          </a:xfrm>
        </p:spPr>
        <p:txBody>
          <a:bodyPr/>
          <a:lstStyle/>
          <a:p>
            <a:r>
              <a:rPr lang="en-US" dirty="0"/>
              <a:t>Click to edit Master title style</a:t>
            </a:r>
          </a:p>
        </p:txBody>
      </p:sp>
      <p:sp>
        <p:nvSpPr>
          <p:cNvPr id="3" name="Content Placeholder 2"/>
          <p:cNvSpPr>
            <a:spLocks noGrp="1"/>
          </p:cNvSpPr>
          <p:nvPr>
            <p:ph idx="1"/>
          </p:nvPr>
        </p:nvSpPr>
        <p:spPr>
          <a:xfrm>
            <a:off x="678884" y="1675075"/>
            <a:ext cx="1083423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6523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Third">
    <p:spTree>
      <p:nvGrpSpPr>
        <p:cNvPr id="1" name=""/>
        <p:cNvGrpSpPr/>
        <p:nvPr/>
      </p:nvGrpSpPr>
      <p:grpSpPr>
        <a:xfrm>
          <a:off x="0" y="0"/>
          <a:ext cx="0" cy="0"/>
          <a:chOff x="0" y="0"/>
          <a:chExt cx="0" cy="0"/>
        </a:xfrm>
      </p:grpSpPr>
      <p:sp>
        <p:nvSpPr>
          <p:cNvPr id="3" name="Content Placeholder 2"/>
          <p:cNvSpPr>
            <a:spLocks noGrp="1"/>
          </p:cNvSpPr>
          <p:nvPr>
            <p:ph idx="1"/>
          </p:nvPr>
        </p:nvSpPr>
        <p:spPr>
          <a:xfrm>
            <a:off x="4455269" y="603666"/>
            <a:ext cx="7057847" cy="5454235"/>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2" name="Title 1"/>
          <p:cNvSpPr>
            <a:spLocks noGrp="1"/>
          </p:cNvSpPr>
          <p:nvPr>
            <p:ph type="title"/>
          </p:nvPr>
        </p:nvSpPr>
        <p:spPr>
          <a:xfrm>
            <a:off x="838202" y="2049670"/>
            <a:ext cx="2743200" cy="2562226"/>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361238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7055274"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7055274"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8077201" y="0"/>
            <a:ext cx="41148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7" name="Picture 6">
            <a:extLst>
              <a:ext uri="{FF2B5EF4-FFF2-40B4-BE49-F238E27FC236}">
                <a16:creationId xmlns:a16="http://schemas.microsoft.com/office/drawing/2014/main" id="{F13DF77B-C435-B418-C899-54652105D04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4013561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alf &amp; Half">
    <p:spTree>
      <p:nvGrpSpPr>
        <p:cNvPr id="1" name=""/>
        <p:cNvGrpSpPr/>
        <p:nvPr/>
      </p:nvGrpSpPr>
      <p:grpSpPr>
        <a:xfrm>
          <a:off x="0" y="0"/>
          <a:ext cx="0" cy="0"/>
          <a:chOff x="0" y="0"/>
          <a:chExt cx="0" cy="0"/>
        </a:xfrm>
      </p:grpSpPr>
      <p:sp>
        <p:nvSpPr>
          <p:cNvPr id="2" name="Title 1"/>
          <p:cNvSpPr>
            <a:spLocks noGrp="1"/>
          </p:cNvSpPr>
          <p:nvPr>
            <p:ph type="title"/>
          </p:nvPr>
        </p:nvSpPr>
        <p:spPr>
          <a:xfrm>
            <a:off x="678881" y="603665"/>
            <a:ext cx="5107239" cy="612775"/>
          </a:xfrm>
        </p:spPr>
        <p:txBody>
          <a:bodyPr/>
          <a:lstStyle/>
          <a:p>
            <a:r>
              <a:rPr lang="en-US" dirty="0"/>
              <a:t>Click to edit Master title style</a:t>
            </a:r>
          </a:p>
        </p:txBody>
      </p:sp>
      <p:sp>
        <p:nvSpPr>
          <p:cNvPr id="3" name="Content Placeholder 2"/>
          <p:cNvSpPr>
            <a:spLocks noGrp="1"/>
          </p:cNvSpPr>
          <p:nvPr>
            <p:ph idx="1"/>
          </p:nvPr>
        </p:nvSpPr>
        <p:spPr>
          <a:xfrm>
            <a:off x="678881" y="1659836"/>
            <a:ext cx="5107239"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Rectangle 5">
            <a:extLst>
              <a:ext uri="{FF2B5EF4-FFF2-40B4-BE49-F238E27FC236}">
                <a16:creationId xmlns:a16="http://schemas.microsoft.com/office/drawing/2014/main" id="{360409B4-C617-2A18-6BFD-309E9F59F1A6}"/>
              </a:ext>
            </a:extLst>
          </p:cNvPr>
          <p:cNvSpPr/>
          <p:nvPr userDrawn="1"/>
        </p:nvSpPr>
        <p:spPr>
          <a:xfrm>
            <a:off x="6096000" y="0"/>
            <a:ext cx="6096000" cy="6858000"/>
          </a:xfrm>
          <a:prstGeom prst="rect">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pic>
        <p:nvPicPr>
          <p:cNvPr id="4" name="Picture 3">
            <a:extLst>
              <a:ext uri="{FF2B5EF4-FFF2-40B4-BE49-F238E27FC236}">
                <a16:creationId xmlns:a16="http://schemas.microsoft.com/office/drawing/2014/main" id="{4258C05D-B60D-14D1-7105-F6719232542F}"/>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1852858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ne Third Flow Errow">
    <p:spTree>
      <p:nvGrpSpPr>
        <p:cNvPr id="1" name=""/>
        <p:cNvGrpSpPr/>
        <p:nvPr/>
      </p:nvGrpSpPr>
      <p:grpSpPr>
        <a:xfrm>
          <a:off x="0" y="0"/>
          <a:ext cx="0" cy="0"/>
          <a:chOff x="0" y="0"/>
          <a:chExt cx="0" cy="0"/>
        </a:xfrm>
      </p:grpSpPr>
      <p:sp>
        <p:nvSpPr>
          <p:cNvPr id="2" name="Title 1"/>
          <p:cNvSpPr>
            <a:spLocks noGrp="1"/>
          </p:cNvSpPr>
          <p:nvPr>
            <p:ph type="title"/>
          </p:nvPr>
        </p:nvSpPr>
        <p:spPr>
          <a:xfrm>
            <a:off x="4455269" y="603666"/>
            <a:ext cx="7057847" cy="612775"/>
          </a:xfrm>
        </p:spPr>
        <p:txBody>
          <a:body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Arrow: Pentagon 5">
            <a:extLst>
              <a:ext uri="{FF2B5EF4-FFF2-40B4-BE49-F238E27FC236}">
                <a16:creationId xmlns:a16="http://schemas.microsoft.com/office/drawing/2014/main" id="{360409B4-C617-2A18-6BFD-309E9F59F1A6}"/>
              </a:ext>
            </a:extLst>
          </p:cNvPr>
          <p:cNvSpPr/>
          <p:nvPr userDrawn="1"/>
        </p:nvSpPr>
        <p:spPr>
          <a:xfrm>
            <a:off x="1" y="0"/>
            <a:ext cx="4114800" cy="6858000"/>
          </a:xfrm>
          <a:prstGeom prst="homePlate">
            <a:avLst>
              <a:gd name="adj" fmla="val 16049"/>
            </a:avLst>
          </a:prstGeom>
          <a:solidFill>
            <a:srgbClr val="1D1B58"/>
          </a:solidFill>
          <a:ln>
            <a:solidFill>
              <a:srgbClr val="1D1B5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1800" dirty="0"/>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678882" y="3122614"/>
            <a:ext cx="2978720"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Tree>
    <p:extLst>
      <p:ext uri="{BB962C8B-B14F-4D97-AF65-F5344CB8AC3E}">
        <p14:creationId xmlns:p14="http://schemas.microsoft.com/office/powerpoint/2010/main" val="5999928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One Thir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38200" y="3122614"/>
            <a:ext cx="2819401"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rgbClr val="1D1B58"/>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BC7368D9-5898-B04D-9CD2-C5A3736BFFA6}"/>
              </a:ext>
            </a:extLst>
          </p:cNvPr>
          <p:cNvSpPr/>
          <p:nvPr userDrawn="1"/>
        </p:nvSpPr>
        <p:spPr>
          <a:xfrm>
            <a:off x="3454417" y="0"/>
            <a:ext cx="8737584" cy="6858000"/>
          </a:xfrm>
          <a:custGeom>
            <a:avLst/>
            <a:gdLst>
              <a:gd name="connsiteX0" fmla="*/ 0 w 9601184"/>
              <a:gd name="connsiteY0" fmla="*/ 0 h 6858000"/>
              <a:gd name="connsiteX1" fmla="*/ 9601184 w 9601184"/>
              <a:gd name="connsiteY1" fmla="*/ 0 h 6858000"/>
              <a:gd name="connsiteX2" fmla="*/ 9601184 w 9601184"/>
              <a:gd name="connsiteY2" fmla="*/ 6858000 h 6858000"/>
              <a:gd name="connsiteX3" fmla="*/ 0 w 9601184"/>
              <a:gd name="connsiteY3" fmla="*/ 6858000 h 6858000"/>
              <a:gd name="connsiteX4" fmla="*/ 660384 w 9601184"/>
              <a:gd name="connsiteY4" fmla="*/ 3429000 h 6858000"/>
              <a:gd name="connsiteX5" fmla="*/ 0 w 9601184"/>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01184" h="6858000">
                <a:moveTo>
                  <a:pt x="0" y="0"/>
                </a:moveTo>
                <a:lnTo>
                  <a:pt x="9601184" y="0"/>
                </a:lnTo>
                <a:lnTo>
                  <a:pt x="9601184" y="6858000"/>
                </a:lnTo>
                <a:lnTo>
                  <a:pt x="0" y="6858000"/>
                </a:lnTo>
                <a:lnTo>
                  <a:pt x="660384"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sp>
        <p:nvSpPr>
          <p:cNvPr id="2" name="Title 1"/>
          <p:cNvSpPr>
            <a:spLocks noGrp="1"/>
          </p:cNvSpPr>
          <p:nvPr>
            <p:ph type="title"/>
          </p:nvPr>
        </p:nvSpPr>
        <p:spPr>
          <a:xfrm>
            <a:off x="4455269" y="603666"/>
            <a:ext cx="7057847" cy="612775"/>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4455269" y="1659835"/>
            <a:ext cx="7057847" cy="4398066"/>
          </a:xfrm>
          <a:prstGeom prst="rect">
            <a:avLst/>
          </a:prstGeo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a:extLst>
              <a:ext uri="{FF2B5EF4-FFF2-40B4-BE49-F238E27FC236}">
                <a16:creationId xmlns:a16="http://schemas.microsoft.com/office/drawing/2014/main" id="{BC1D7751-B046-E6FF-E802-137A168948C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645539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One Third">
    <p:spTree>
      <p:nvGrpSpPr>
        <p:cNvPr id="1" name=""/>
        <p:cNvGrpSpPr/>
        <p:nvPr/>
      </p:nvGrpSpPr>
      <p:grpSpPr>
        <a:xfrm>
          <a:off x="0" y="0"/>
          <a:ext cx="0" cy="0"/>
          <a:chOff x="0" y="0"/>
          <a:chExt cx="0" cy="0"/>
        </a:xfrm>
      </p:grpSpPr>
      <p:sp>
        <p:nvSpPr>
          <p:cNvPr id="2" name="Title 1"/>
          <p:cNvSpPr>
            <a:spLocks noGrp="1"/>
          </p:cNvSpPr>
          <p:nvPr>
            <p:ph type="title"/>
          </p:nvPr>
        </p:nvSpPr>
        <p:spPr>
          <a:xfrm>
            <a:off x="678882" y="603666"/>
            <a:ext cx="6687118" cy="612775"/>
          </a:xfrm>
        </p:spPr>
        <p:txBody>
          <a:bodyPr/>
          <a:lstStyle/>
          <a:p>
            <a:r>
              <a:rPr lang="en-US" dirty="0"/>
              <a:t>Click to edit Master title style</a:t>
            </a:r>
          </a:p>
        </p:txBody>
      </p:sp>
      <p:sp>
        <p:nvSpPr>
          <p:cNvPr id="3" name="Content Placeholder 2"/>
          <p:cNvSpPr>
            <a:spLocks noGrp="1"/>
          </p:cNvSpPr>
          <p:nvPr>
            <p:ph idx="1"/>
          </p:nvPr>
        </p:nvSpPr>
        <p:spPr>
          <a:xfrm>
            <a:off x="678882" y="1659835"/>
            <a:ext cx="6687118" cy="4398066"/>
          </a:xfrm>
          <a:prstGeom prst="rect">
            <a:avLst/>
          </a:prstGeom>
        </p:spPr>
        <p:txBody>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1">
            <a:extLst>
              <a:ext uri="{FF2B5EF4-FFF2-40B4-BE49-F238E27FC236}">
                <a16:creationId xmlns:a16="http://schemas.microsoft.com/office/drawing/2014/main" id="{F19F22F4-4B18-0516-26F1-498BF7EBEAB2}"/>
              </a:ext>
            </a:extLst>
          </p:cNvPr>
          <p:cNvSpPr txBox="1">
            <a:spLocks/>
          </p:cNvSpPr>
          <p:nvPr userDrawn="1"/>
        </p:nvSpPr>
        <p:spPr>
          <a:xfrm>
            <a:off x="8567565" y="3064248"/>
            <a:ext cx="3314556" cy="61277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3400" b="1" kern="1200">
                <a:solidFill>
                  <a:schemeClr val="tx1"/>
                </a:solidFill>
                <a:latin typeface="Nunito" pitchFamily="2" charset="0"/>
                <a:ea typeface="+mj-ea"/>
                <a:cs typeface="+mj-cs"/>
              </a:defRPr>
            </a:lvl1pPr>
          </a:lstStyle>
          <a:p>
            <a:r>
              <a:rPr lang="en-US" sz="3400" dirty="0">
                <a:solidFill>
                  <a:schemeClr val="bg1"/>
                </a:solidFill>
                <a:latin typeface="Calibri" panose="020F0502020204030204" pitchFamily="34" charset="0"/>
              </a:rPr>
              <a:t>Click to edit Master title style</a:t>
            </a:r>
          </a:p>
        </p:txBody>
      </p:sp>
      <p:sp>
        <p:nvSpPr>
          <p:cNvPr id="13" name="Freeform: Shape 12">
            <a:extLst>
              <a:ext uri="{FF2B5EF4-FFF2-40B4-BE49-F238E27FC236}">
                <a16:creationId xmlns:a16="http://schemas.microsoft.com/office/drawing/2014/main" id="{D78CF48E-B68F-E9BA-8398-FF8CD727D1A9}"/>
              </a:ext>
            </a:extLst>
          </p:cNvPr>
          <p:cNvSpPr/>
          <p:nvPr userDrawn="1"/>
        </p:nvSpPr>
        <p:spPr>
          <a:xfrm>
            <a:off x="7543800" y="0"/>
            <a:ext cx="4648201" cy="6858000"/>
          </a:xfrm>
          <a:custGeom>
            <a:avLst/>
            <a:gdLst>
              <a:gd name="connsiteX0" fmla="*/ 0 w 3818882"/>
              <a:gd name="connsiteY0" fmla="*/ 0 h 6858000"/>
              <a:gd name="connsiteX1" fmla="*/ 3818882 w 3818882"/>
              <a:gd name="connsiteY1" fmla="*/ 0 h 6858000"/>
              <a:gd name="connsiteX2" fmla="*/ 3818882 w 3818882"/>
              <a:gd name="connsiteY2" fmla="*/ 6858000 h 6858000"/>
              <a:gd name="connsiteX3" fmla="*/ 0 w 3818882"/>
              <a:gd name="connsiteY3" fmla="*/ 6858000 h 6858000"/>
              <a:gd name="connsiteX4" fmla="*/ 796282 w 3818882"/>
              <a:gd name="connsiteY4" fmla="*/ 3429000 h 6858000"/>
              <a:gd name="connsiteX5" fmla="*/ 0 w 3818882"/>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8882" h="6858000">
                <a:moveTo>
                  <a:pt x="0" y="0"/>
                </a:moveTo>
                <a:lnTo>
                  <a:pt x="3818882" y="0"/>
                </a:lnTo>
                <a:lnTo>
                  <a:pt x="3818882" y="6858000"/>
                </a:lnTo>
                <a:lnTo>
                  <a:pt x="0" y="6858000"/>
                </a:lnTo>
                <a:lnTo>
                  <a:pt x="796282" y="3429000"/>
                </a:lnTo>
                <a:lnTo>
                  <a:pt x="0" y="0"/>
                </a:lnTo>
                <a:close/>
              </a:path>
            </a:pathLst>
          </a:custGeom>
          <a:solidFill>
            <a:srgbClr val="1D1B58"/>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sz="1800" dirty="0"/>
          </a:p>
        </p:txBody>
      </p:sp>
      <p:pic>
        <p:nvPicPr>
          <p:cNvPr id="4" name="Picture 3">
            <a:extLst>
              <a:ext uri="{FF2B5EF4-FFF2-40B4-BE49-F238E27FC236}">
                <a16:creationId xmlns:a16="http://schemas.microsoft.com/office/drawing/2014/main" id="{5BC983E8-29C2-9FD4-5029-201C1DDD5E8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9507412" y="6119532"/>
            <a:ext cx="1958148" cy="540347"/>
          </a:xfrm>
          <a:prstGeom prst="rect">
            <a:avLst/>
          </a:prstGeom>
        </p:spPr>
      </p:pic>
    </p:spTree>
    <p:extLst>
      <p:ext uri="{BB962C8B-B14F-4D97-AF65-F5344CB8AC3E}">
        <p14:creationId xmlns:p14="http://schemas.microsoft.com/office/powerpoint/2010/main" val="1907501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8883" y="1709738"/>
            <a:ext cx="10834234"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678883" y="4589464"/>
            <a:ext cx="10834234"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072784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78884" y="603666"/>
            <a:ext cx="10834232" cy="612775"/>
          </a:xfrm>
          <a:prstGeom prst="rect">
            <a:avLst/>
          </a:prstGeom>
        </p:spPr>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678884" y="1659835"/>
            <a:ext cx="10834234" cy="439806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2052" name="Picture 4" descr="Top Ranked Data Science Institute, Classroom Plus Online Training | Boston  Institute of Analytics">
            <a:extLst>
              <a:ext uri="{FF2B5EF4-FFF2-40B4-BE49-F238E27FC236}">
                <a16:creationId xmlns:a16="http://schemas.microsoft.com/office/drawing/2014/main" id="{D55A4135-B2E5-3A1C-9614-E010D1062B85}"/>
              </a:ext>
            </a:extLst>
          </p:cNvPr>
          <p:cNvPicPr>
            <a:picLocks noChangeAspect="1" noChangeArrowheads="1"/>
          </p:cNvPicPr>
          <p:nvPr userDrawn="1"/>
        </p:nvPicPr>
        <p:blipFill rotWithShape="1">
          <a:blip r:embed="rId18" cstate="print">
            <a:extLst>
              <a:ext uri="{28A0092B-C50C-407E-A947-70E740481C1C}">
                <a14:useLocalDpi xmlns:a14="http://schemas.microsoft.com/office/drawing/2010/main" val="0"/>
              </a:ext>
            </a:extLst>
          </a:blip>
          <a:srcRect l="4000" r="3112"/>
          <a:stretch/>
        </p:blipFill>
        <p:spPr bwMode="auto">
          <a:xfrm>
            <a:off x="9493777" y="6115409"/>
            <a:ext cx="2019339" cy="54891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665DF22-91AD-CE85-A78A-CF35969DE003}"/>
              </a:ext>
            </a:extLst>
          </p:cNvPr>
          <p:cNvSpPr/>
          <p:nvPr userDrawn="1"/>
        </p:nvSpPr>
        <p:spPr>
          <a:xfrm>
            <a:off x="678883" y="6207305"/>
            <a:ext cx="7474517" cy="3651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r>
              <a:rPr lang="en-US" sz="1100" b="1" dirty="0">
                <a:solidFill>
                  <a:schemeClr val="bg2">
                    <a:lumMod val="75000"/>
                  </a:schemeClr>
                </a:solidFill>
              </a:rPr>
              <a:t>CONFIDENTIAL</a:t>
            </a:r>
            <a:r>
              <a:rPr lang="en-US" sz="1100" dirty="0">
                <a:solidFill>
                  <a:schemeClr val="bg2">
                    <a:lumMod val="75000"/>
                  </a:schemeClr>
                </a:solidFill>
              </a:rPr>
              <a:t>: The information in this document belongs to Boston Institute of Analytics LLC. Any unauthorized sharing of this material is prohibited and subject to legal action under breach of IP and confidentiality clauses. </a:t>
            </a:r>
          </a:p>
        </p:txBody>
      </p:sp>
    </p:spTree>
    <p:extLst>
      <p:ext uri="{BB962C8B-B14F-4D97-AF65-F5344CB8AC3E}">
        <p14:creationId xmlns:p14="http://schemas.microsoft.com/office/powerpoint/2010/main" val="16281783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72" r:id="rId3"/>
    <p:sldLayoutId id="2147483673" r:id="rId4"/>
    <p:sldLayoutId id="2147483674" r:id="rId5"/>
    <p:sldLayoutId id="2147483675" r:id="rId6"/>
    <p:sldLayoutId id="2147483677" r:id="rId7"/>
    <p:sldLayoutId id="2147483676" r:id="rId8"/>
    <p:sldLayoutId id="2147483663" r:id="rId9"/>
    <p:sldLayoutId id="2147483664" r:id="rId10"/>
    <p:sldLayoutId id="2147483665" r:id="rId11"/>
    <p:sldLayoutId id="2147483666" r:id="rId12"/>
    <p:sldLayoutId id="2147483667" r:id="rId13"/>
    <p:sldLayoutId id="2147483668" r:id="rId14"/>
    <p:sldLayoutId id="2147483670" r:id="rId15"/>
    <p:sldLayoutId id="2147483671" r:id="rId16"/>
  </p:sldLayoutIdLst>
  <p:txStyles>
    <p:titleStyle>
      <a:lvl1pPr algn="l" defTabSz="914400" rtl="0" eaLnBrk="1" latinLnBrk="0" hangingPunct="1">
        <a:lnSpc>
          <a:spcPct val="90000"/>
        </a:lnSpc>
        <a:spcBef>
          <a:spcPct val="0"/>
        </a:spcBef>
        <a:buNone/>
        <a:defRPr sz="3400" b="1" kern="1200">
          <a:solidFill>
            <a:schemeClr val="tx1"/>
          </a:solidFill>
          <a:latin typeface="Calibri" panose="020F050202020403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A225F15-9B21-01FF-BD6D-D04F30F7A091}"/>
              </a:ext>
            </a:extLst>
          </p:cNvPr>
          <p:cNvSpPr/>
          <p:nvPr/>
        </p:nvSpPr>
        <p:spPr>
          <a:xfrm>
            <a:off x="0" y="2247018"/>
            <a:ext cx="12192000" cy="332970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800" b="1" dirty="0"/>
              <a:t>Predicting Appliance Energy Consumption in Households</a:t>
            </a:r>
            <a:endParaRPr lang="en-US" sz="4800" dirty="0"/>
          </a:p>
          <a:p>
            <a:pPr algn="ctr"/>
            <a:endParaRPr lang="en-IN" sz="1200" b="1" i="0" dirty="0">
              <a:solidFill>
                <a:srgbClr val="E5E7EB"/>
              </a:solidFill>
              <a:effectLst/>
              <a:latin typeface="Figtree"/>
            </a:endParaRPr>
          </a:p>
          <a:p>
            <a:pPr algn="ctr"/>
            <a:r>
              <a:rPr lang="en-US" sz="4800" b="1" i="0" dirty="0">
                <a:solidFill>
                  <a:srgbClr val="E5E7EB"/>
                </a:solidFill>
                <a:effectLst/>
                <a:latin typeface="Figtree"/>
              </a:rPr>
              <a:t>Omkar Narayan Naik</a:t>
            </a:r>
          </a:p>
          <a:p>
            <a:pPr algn="ctr"/>
            <a:r>
              <a:rPr lang="en-US" sz="4800" b="1" dirty="0">
                <a:solidFill>
                  <a:srgbClr val="E5E7EB"/>
                </a:solidFill>
                <a:latin typeface="Figtree"/>
              </a:rPr>
              <a:t>12-03-2025</a:t>
            </a:r>
            <a:endParaRPr lang="en-US" sz="4800" b="1" i="0" dirty="0">
              <a:solidFill>
                <a:srgbClr val="E5E7EB"/>
              </a:solidFill>
              <a:effectLst/>
              <a:latin typeface="Figtree"/>
            </a:endParaRPr>
          </a:p>
        </p:txBody>
      </p:sp>
    </p:spTree>
    <p:extLst>
      <p:ext uri="{BB962C8B-B14F-4D97-AF65-F5344CB8AC3E}">
        <p14:creationId xmlns:p14="http://schemas.microsoft.com/office/powerpoint/2010/main" val="1024334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5BAB30B2-A116-4011-8C3D-27318F124D44}"/>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marL="12700" algn="ctr">
              <a:spcBef>
                <a:spcPts val="100"/>
              </a:spcBef>
            </a:pPr>
            <a:r>
              <a:rPr lang="en-IN" b="1" spc="-30" dirty="0">
                <a:solidFill>
                  <a:schemeClr val="bg1"/>
                </a:solidFill>
                <a:latin typeface="Nunito"/>
                <a:cs typeface="Times New Roman"/>
              </a:rPr>
              <a:t>Exploratory Data Analysis (EDA)</a:t>
            </a:r>
            <a:endParaRPr lang="en-US" dirty="0">
              <a:solidFill>
                <a:schemeClr val="bg1"/>
              </a:solidFill>
            </a:endParaRPr>
          </a:p>
        </p:txBody>
      </p:sp>
      <p:pic>
        <p:nvPicPr>
          <p:cNvPr id="4" name="Picture 3">
            <a:extLst>
              <a:ext uri="{FF2B5EF4-FFF2-40B4-BE49-F238E27FC236}">
                <a16:creationId xmlns:a16="http://schemas.microsoft.com/office/drawing/2014/main" id="{6BCC2897-9239-49F1-9276-60D5F9531AE1}"/>
              </a:ext>
            </a:extLst>
          </p:cNvPr>
          <p:cNvPicPr>
            <a:picLocks noChangeAspect="1"/>
          </p:cNvPicPr>
          <p:nvPr/>
        </p:nvPicPr>
        <p:blipFill>
          <a:blip r:embed="rId2"/>
          <a:stretch>
            <a:fillRect/>
          </a:stretch>
        </p:blipFill>
        <p:spPr>
          <a:xfrm>
            <a:off x="2290713" y="1470874"/>
            <a:ext cx="7041579" cy="4483986"/>
          </a:xfrm>
          <a:prstGeom prst="rect">
            <a:avLst/>
          </a:prstGeom>
        </p:spPr>
      </p:pic>
    </p:spTree>
    <p:extLst>
      <p:ext uri="{BB962C8B-B14F-4D97-AF65-F5344CB8AC3E}">
        <p14:creationId xmlns:p14="http://schemas.microsoft.com/office/powerpoint/2010/main" val="220160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12067037-3974-4461-9350-2AF2936A11D9}"/>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marL="12700" algn="ctr">
              <a:spcBef>
                <a:spcPts val="100"/>
              </a:spcBef>
            </a:pPr>
            <a:r>
              <a:rPr lang="en-IN" b="1" spc="-30" dirty="0">
                <a:solidFill>
                  <a:schemeClr val="bg1"/>
                </a:solidFill>
                <a:latin typeface="Nunito"/>
                <a:cs typeface="Times New Roman"/>
              </a:rPr>
              <a:t>Exploratory Data Analysis (EDA)</a:t>
            </a:r>
            <a:endParaRPr lang="en-US" dirty="0">
              <a:solidFill>
                <a:schemeClr val="bg1"/>
              </a:solidFill>
            </a:endParaRPr>
          </a:p>
        </p:txBody>
      </p:sp>
      <p:pic>
        <p:nvPicPr>
          <p:cNvPr id="5122" name="Picture 2">
            <a:extLst>
              <a:ext uri="{FF2B5EF4-FFF2-40B4-BE49-F238E27FC236}">
                <a16:creationId xmlns:a16="http://schemas.microsoft.com/office/drawing/2014/main" id="{2DDC7F7F-7C7B-4D53-9503-69EBDAE65C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08503" y="1423448"/>
            <a:ext cx="5974993" cy="4633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18923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5CA33-C5BC-45AC-82BC-C5A6215A65AC}"/>
              </a:ext>
            </a:extLst>
          </p:cNvPr>
          <p:cNvSpPr>
            <a:spLocks noGrp="1"/>
          </p:cNvSpPr>
          <p:nvPr>
            <p:ph type="title"/>
          </p:nvPr>
        </p:nvSpPr>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US" b="1" dirty="0"/>
              <a:t>Feature Engineering</a:t>
            </a:r>
            <a:endParaRPr lang="en-US" dirty="0"/>
          </a:p>
        </p:txBody>
      </p:sp>
      <p:sp>
        <p:nvSpPr>
          <p:cNvPr id="10" name="Rectangle 2">
            <a:extLst>
              <a:ext uri="{FF2B5EF4-FFF2-40B4-BE49-F238E27FC236}">
                <a16:creationId xmlns:a16="http://schemas.microsoft.com/office/drawing/2014/main" id="{E40A1378-FC8E-4537-AB81-CC0B4700F1B7}"/>
              </a:ext>
            </a:extLst>
          </p:cNvPr>
          <p:cNvSpPr>
            <a:spLocks noGrp="1" noChangeArrowheads="1"/>
          </p:cNvSpPr>
          <p:nvPr>
            <p:ph sz="half" idx="1"/>
          </p:nvPr>
        </p:nvSpPr>
        <p:spPr bwMode="auto">
          <a:xfrm>
            <a:off x="678881" y="4223265"/>
            <a:ext cx="11238465" cy="16301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US" b="1" dirty="0"/>
              <a:t>Criteria:</a:t>
            </a:r>
            <a:r>
              <a:rPr lang="en-US" dirty="0"/>
              <a:t> Features with absolute correlation &gt; 0.05 with target variable.</a:t>
            </a:r>
          </a:p>
          <a:p>
            <a:pPr>
              <a:buFont typeface="Arial" panose="020B0604020202020204" pitchFamily="34" charset="0"/>
              <a:buChar char="•"/>
            </a:pPr>
            <a:r>
              <a:rPr lang="en-US" b="1" dirty="0"/>
              <a:t>Features Selected:</a:t>
            </a:r>
            <a:r>
              <a:rPr lang="en-US" dirty="0"/>
              <a:t> Includes temperature, humidity, and engineered features.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C39EB7B1-A007-47D9-BB86-40F900CEF805}"/>
              </a:ext>
            </a:extLst>
          </p:cNvPr>
          <p:cNvPicPr>
            <a:picLocks noChangeAspect="1"/>
          </p:cNvPicPr>
          <p:nvPr/>
        </p:nvPicPr>
        <p:blipFill>
          <a:blip r:embed="rId2"/>
          <a:stretch>
            <a:fillRect/>
          </a:stretch>
        </p:blipFill>
        <p:spPr>
          <a:xfrm>
            <a:off x="2581301" y="1444181"/>
            <a:ext cx="6522505" cy="2378205"/>
          </a:xfrm>
          <a:prstGeom prst="rect">
            <a:avLst/>
          </a:prstGeom>
        </p:spPr>
      </p:pic>
    </p:spTree>
    <p:extLst>
      <p:ext uri="{BB962C8B-B14F-4D97-AF65-F5344CB8AC3E}">
        <p14:creationId xmlns:p14="http://schemas.microsoft.com/office/powerpoint/2010/main" val="1979978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DBE6EDC-536C-446B-B947-6524DF2B074F}"/>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101037" y="1058480"/>
            <a:ext cx="4182844" cy="4182844"/>
          </a:xfrm>
          <a:prstGeom prst="rect">
            <a:avLst/>
          </a:prstGeom>
          <a:effectLst/>
        </p:spPr>
      </p:pic>
      <p:sp>
        <p:nvSpPr>
          <p:cNvPr id="5" name="Title 1">
            <a:extLst>
              <a:ext uri="{FF2B5EF4-FFF2-40B4-BE49-F238E27FC236}">
                <a16:creationId xmlns:a16="http://schemas.microsoft.com/office/drawing/2014/main" id="{432B4E24-C3C1-4D43-A1B6-5291675260C5}"/>
              </a:ext>
            </a:extLst>
          </p:cNvPr>
          <p:cNvSpPr>
            <a:spLocks noGrp="1"/>
          </p:cNvSpPr>
          <p:nvPr>
            <p:ph type="title"/>
          </p:nvPr>
        </p:nvSpPr>
        <p:spPr>
          <a:xfrm>
            <a:off x="4455268" y="187324"/>
            <a:ext cx="7057847"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100" b="1" spc="-30" dirty="0">
                <a:solidFill>
                  <a:schemeClr val="bg1"/>
                </a:solidFill>
                <a:latin typeface="Nunito"/>
                <a:cs typeface="Times New Roman"/>
              </a:rPr>
              <a:t>Machine Learning Model Development</a:t>
            </a:r>
            <a:endParaRPr lang="en-IN" dirty="0">
              <a:solidFill>
                <a:schemeClr val="bg1"/>
              </a:solidFill>
            </a:endParaRPr>
          </a:p>
        </p:txBody>
      </p:sp>
      <p:sp>
        <p:nvSpPr>
          <p:cNvPr id="6" name="Content Placeholder 2">
            <a:extLst>
              <a:ext uri="{FF2B5EF4-FFF2-40B4-BE49-F238E27FC236}">
                <a16:creationId xmlns:a16="http://schemas.microsoft.com/office/drawing/2014/main" id="{277791D9-A4A6-4025-ABC2-242BCE3D296B}"/>
              </a:ext>
            </a:extLst>
          </p:cNvPr>
          <p:cNvSpPr>
            <a:spLocks noGrp="1"/>
          </p:cNvSpPr>
          <p:nvPr>
            <p:ph idx="1"/>
          </p:nvPr>
        </p:nvSpPr>
        <p:spPr>
          <a:xfrm>
            <a:off x="4454525" y="923925"/>
            <a:ext cx="7058025" cy="5133975"/>
          </a:xfrm>
        </p:spPr>
        <p:txBody>
          <a:bodyPr>
            <a:normAutofit/>
          </a:bodyPr>
          <a:lstStyle/>
          <a:p>
            <a:pPr marL="342900" indent="-342900"/>
            <a:r>
              <a:rPr lang="en-US" sz="2400" b="1" dirty="0">
                <a:solidFill>
                  <a:srgbClr val="374151"/>
                </a:solidFill>
                <a:latin typeface="Nunito"/>
              </a:rPr>
              <a:t>Choosing a Machine Learning Algorithm</a:t>
            </a:r>
            <a:r>
              <a:rPr lang="en-US" sz="2400" dirty="0">
                <a:solidFill>
                  <a:srgbClr val="374151"/>
                </a:solidFill>
                <a:latin typeface="Nunito"/>
              </a:rPr>
              <a:t>: Selected the right algorithm (e.g., Linear Regression, </a:t>
            </a:r>
            <a:r>
              <a:rPr lang="en-IN" sz="2400" b="0" dirty="0">
                <a:solidFill>
                  <a:schemeClr val="tx1"/>
                </a:solidFill>
                <a:effectLst/>
                <a:latin typeface="Nunito" pitchFamily="2" charset="0"/>
              </a:rPr>
              <a:t>Random Forest Regressor</a:t>
            </a:r>
            <a:r>
              <a:rPr lang="en-US" sz="2400" dirty="0">
                <a:solidFill>
                  <a:schemeClr val="tx1"/>
                </a:solidFill>
                <a:latin typeface="Nunito" pitchFamily="2" charset="0"/>
              </a:rPr>
              <a:t>) for our problem.</a:t>
            </a:r>
          </a:p>
          <a:p>
            <a:pPr marL="342900" indent="-342900"/>
            <a:endParaRPr lang="en-US" sz="2400" dirty="0">
              <a:solidFill>
                <a:srgbClr val="374151"/>
              </a:solidFill>
              <a:latin typeface="Nunito"/>
            </a:endParaRPr>
          </a:p>
          <a:p>
            <a:pPr marL="342900" indent="-342900">
              <a:buFont typeface="Arial" panose="020B0604020202020204" pitchFamily="34" charset="0"/>
              <a:buChar char="•"/>
            </a:pPr>
            <a:r>
              <a:rPr lang="en-US" sz="2400" b="1" dirty="0">
                <a:solidFill>
                  <a:srgbClr val="374151"/>
                </a:solidFill>
                <a:latin typeface="Nunito"/>
              </a:rPr>
              <a:t>Training and Evaluating the Model</a:t>
            </a:r>
            <a:r>
              <a:rPr lang="en-US" sz="2400" dirty="0">
                <a:solidFill>
                  <a:srgbClr val="374151"/>
                </a:solidFill>
                <a:latin typeface="Nunito"/>
              </a:rPr>
              <a:t>: Covered the process of training and evaluating the model to ensure its robust and reliable.</a:t>
            </a:r>
          </a:p>
          <a:p>
            <a:pPr marL="342900" indent="-342900">
              <a:buFont typeface="Arial" panose="020B0604020202020204" pitchFamily="34" charset="0"/>
              <a:buChar char="•"/>
            </a:pPr>
            <a:endParaRPr lang="en-US" sz="2400" dirty="0">
              <a:solidFill>
                <a:srgbClr val="374151"/>
              </a:solidFill>
              <a:latin typeface="Nunito"/>
            </a:endParaRPr>
          </a:p>
          <a:p>
            <a:pPr marL="342900" indent="-342900">
              <a:buFont typeface="Arial" panose="020B0604020202020204" pitchFamily="34" charset="0"/>
              <a:buChar char="•"/>
            </a:pPr>
            <a:r>
              <a:rPr lang="en-US" sz="2400" b="1" dirty="0">
                <a:solidFill>
                  <a:srgbClr val="374151"/>
                </a:solidFill>
                <a:latin typeface="Nunito"/>
              </a:rPr>
              <a:t>Model Evaluation Metrics</a:t>
            </a:r>
            <a:r>
              <a:rPr lang="en-US" sz="2400" dirty="0">
                <a:solidFill>
                  <a:srgbClr val="374151"/>
                </a:solidFill>
                <a:latin typeface="Nunito"/>
              </a:rPr>
              <a:t>: Used metrics like accuracy, precision, and recall to assess how well the model is performing.</a:t>
            </a:r>
          </a:p>
          <a:p>
            <a:endParaRPr lang="en-IN" dirty="0"/>
          </a:p>
        </p:txBody>
      </p:sp>
    </p:spTree>
    <p:extLst>
      <p:ext uri="{BB962C8B-B14F-4D97-AF65-F5344CB8AC3E}">
        <p14:creationId xmlns:p14="http://schemas.microsoft.com/office/powerpoint/2010/main" val="25468422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5B4242D-6B75-4455-AC10-508ED2C12594}"/>
              </a:ext>
            </a:extLst>
          </p:cNvPr>
          <p:cNvSpPr>
            <a:spLocks noGrp="1"/>
          </p:cNvSpPr>
          <p:nvPr>
            <p:ph type="title"/>
          </p:nvPr>
        </p:nvSpPr>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b="1" dirty="0"/>
              <a:t>Model Training &amp; Selection</a:t>
            </a:r>
            <a:endParaRPr lang="en-IN" dirty="0"/>
          </a:p>
        </p:txBody>
      </p:sp>
      <p:pic>
        <p:nvPicPr>
          <p:cNvPr id="2" name="Picture 1">
            <a:extLst>
              <a:ext uri="{FF2B5EF4-FFF2-40B4-BE49-F238E27FC236}">
                <a16:creationId xmlns:a16="http://schemas.microsoft.com/office/drawing/2014/main" id="{A358199B-8BD2-4DEB-891C-D315E9193AFF}"/>
              </a:ext>
            </a:extLst>
          </p:cNvPr>
          <p:cNvPicPr>
            <a:picLocks noChangeAspect="1"/>
          </p:cNvPicPr>
          <p:nvPr/>
        </p:nvPicPr>
        <p:blipFill>
          <a:blip r:embed="rId2"/>
          <a:stretch>
            <a:fillRect/>
          </a:stretch>
        </p:blipFill>
        <p:spPr>
          <a:xfrm>
            <a:off x="6096000" y="1668026"/>
            <a:ext cx="4693334" cy="3911112"/>
          </a:xfrm>
          <a:prstGeom prst="rect">
            <a:avLst/>
          </a:prstGeom>
        </p:spPr>
      </p:pic>
      <p:sp>
        <p:nvSpPr>
          <p:cNvPr id="9" name="Rectangle 4">
            <a:extLst>
              <a:ext uri="{FF2B5EF4-FFF2-40B4-BE49-F238E27FC236}">
                <a16:creationId xmlns:a16="http://schemas.microsoft.com/office/drawing/2014/main" id="{5D30CDCD-EF80-4EE7-A23D-3A329074CFC0}"/>
              </a:ext>
            </a:extLst>
          </p:cNvPr>
          <p:cNvSpPr>
            <a:spLocks noGrp="1" noChangeArrowheads="1"/>
          </p:cNvSpPr>
          <p:nvPr>
            <p:ph idx="1"/>
          </p:nvPr>
        </p:nvSpPr>
        <p:spPr bwMode="auto">
          <a:xfrm>
            <a:off x="678884" y="2235198"/>
            <a:ext cx="5368777" cy="32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Models Used:</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Linear Regression</a:t>
            </a:r>
            <a:r>
              <a:rPr kumimoji="0" lang="en-US" altLang="en-US" sz="1800" b="0" i="0" u="none" strike="noStrike" cap="none" normalizeH="0" baseline="0" dirty="0">
                <a:ln>
                  <a:noFill/>
                </a:ln>
                <a:solidFill>
                  <a:schemeClr val="tx1"/>
                </a:solidFill>
                <a:effectLst/>
                <a:latin typeface="Arial" panose="020B0604020202020204" pitchFamily="34" charset="0"/>
              </a:rPr>
              <a:t> (Baseline)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Random Forest Regressor</a:t>
            </a:r>
            <a:r>
              <a:rPr kumimoji="0" lang="en-US" altLang="en-US" sz="1800" b="0" i="0" u="none" strike="noStrike" cap="none" normalizeH="0" baseline="0" dirty="0">
                <a:ln>
                  <a:noFill/>
                </a:ln>
                <a:solidFill>
                  <a:schemeClr val="tx1"/>
                </a:solidFill>
                <a:effectLst/>
                <a:latin typeface="Arial" panose="020B0604020202020204" pitchFamily="34" charset="0"/>
              </a:rPr>
              <a:t> (Ensemble Learning)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Gradient Boosting Regressor</a:t>
            </a:r>
            <a:r>
              <a:rPr kumimoji="0" lang="en-US" altLang="en-US" sz="1800" b="0" i="0" u="none" strike="noStrike" cap="none" normalizeH="0" baseline="0" dirty="0">
                <a:ln>
                  <a:noFill/>
                </a:ln>
                <a:solidFill>
                  <a:schemeClr val="tx1"/>
                </a:solidFill>
                <a:effectLst/>
                <a:latin typeface="Arial" panose="020B0604020202020204" pitchFamily="34" charset="0"/>
              </a:rPr>
              <a:t> (Boosting)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Arial" panose="020B0604020202020204" pitchFamily="34" charset="0"/>
              </a:rPr>
              <a:t>XGBoost</a:t>
            </a:r>
            <a:r>
              <a:rPr kumimoji="0" lang="en-US" altLang="en-US" sz="1800" b="1" i="0" u="none" strike="noStrike" cap="none" normalizeH="0" baseline="0" dirty="0">
                <a:ln>
                  <a:noFill/>
                </a:ln>
                <a:solidFill>
                  <a:schemeClr val="tx1"/>
                </a:solidFill>
                <a:effectLst/>
                <a:latin typeface="Arial" panose="020B0604020202020204" pitchFamily="34" charset="0"/>
              </a:rPr>
              <a:t> Regressor</a:t>
            </a:r>
            <a:r>
              <a:rPr kumimoji="0" lang="en-US" altLang="en-US" sz="1800" b="0" i="0" u="none" strike="noStrike" cap="none" normalizeH="0" baseline="0" dirty="0">
                <a:ln>
                  <a:noFill/>
                </a:ln>
                <a:solidFill>
                  <a:schemeClr val="tx1"/>
                </a:solidFill>
                <a:effectLst/>
                <a:latin typeface="Arial" panose="020B0604020202020204" pitchFamily="34" charset="0"/>
              </a:rPr>
              <a:t> (Optimized Boosting)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Voting Regressor</a:t>
            </a:r>
            <a:r>
              <a:rPr kumimoji="0" lang="en-US" altLang="en-US" sz="1800" b="0" i="0" u="none" strike="noStrike" cap="none" normalizeH="0" baseline="0" dirty="0">
                <a:ln>
                  <a:noFill/>
                </a:ln>
                <a:solidFill>
                  <a:schemeClr val="tx1"/>
                </a:solidFill>
                <a:effectLst/>
                <a:latin typeface="Arial" panose="020B0604020202020204" pitchFamily="34" charset="0"/>
              </a:rPr>
              <a:t> (Ensemble of Best Models)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Deep Neural Network</a:t>
            </a:r>
            <a:r>
              <a:rPr kumimoji="0" lang="en-US" altLang="en-US" sz="1800" b="0" i="0" u="none" strike="noStrike" cap="none" normalizeH="0" baseline="0" dirty="0">
                <a:ln>
                  <a:noFill/>
                </a:ln>
                <a:solidFill>
                  <a:schemeClr val="tx1"/>
                </a:solidFill>
                <a:effectLst/>
                <a:latin typeface="Arial" panose="020B0604020202020204" pitchFamily="34" charset="0"/>
              </a:rPr>
              <a:t> (Multi-Layer Perceptron)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932081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E67AD05-84E9-4EF8-AC44-1781DB4A0454}"/>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b="1" dirty="0"/>
              <a:t>Hyperparameter Tuning</a:t>
            </a:r>
          </a:p>
        </p:txBody>
      </p:sp>
      <p:sp>
        <p:nvSpPr>
          <p:cNvPr id="5" name="Rectangle 1">
            <a:extLst>
              <a:ext uri="{FF2B5EF4-FFF2-40B4-BE49-F238E27FC236}">
                <a16:creationId xmlns:a16="http://schemas.microsoft.com/office/drawing/2014/main" id="{0737B151-F9DC-4475-890F-044FD608C9D3}"/>
              </a:ext>
            </a:extLst>
          </p:cNvPr>
          <p:cNvSpPr>
            <a:spLocks noGrp="1" noChangeArrowheads="1"/>
          </p:cNvSpPr>
          <p:nvPr>
            <p:ph idx="1"/>
          </p:nvPr>
        </p:nvSpPr>
        <p:spPr bwMode="auto">
          <a:xfrm>
            <a:off x="679450" y="1790090"/>
            <a:ext cx="6023574" cy="32778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Random Forest:</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GridSearchCV</a:t>
            </a:r>
            <a:r>
              <a:rPr kumimoji="0" lang="en-US" altLang="en-US" sz="1800" b="0" i="0" u="none" strike="noStrike" cap="none" normalizeH="0" baseline="0" dirty="0">
                <a:ln>
                  <a:noFill/>
                </a:ln>
                <a:solidFill>
                  <a:schemeClr val="tx1"/>
                </a:solidFill>
                <a:effectLst/>
                <a:latin typeface="Arial" panose="020B0604020202020204" pitchFamily="34" charset="0"/>
              </a:rPr>
              <a:t> for </a:t>
            </a:r>
            <a:r>
              <a:rPr kumimoji="0" lang="en-US" altLang="en-US" sz="1800" b="0" i="0" u="none" strike="noStrike" cap="none" normalizeH="0" baseline="0" dirty="0" err="1">
                <a:ln>
                  <a:noFill/>
                </a:ln>
                <a:solidFill>
                  <a:schemeClr val="tx1"/>
                </a:solidFill>
                <a:effectLst/>
                <a:latin typeface="Nunito" pitchFamily="2" charset="0"/>
              </a:rPr>
              <a:t>n_estimators</a:t>
            </a:r>
            <a:r>
              <a:rPr kumimoji="0" lang="en-US" altLang="en-US" sz="1800" b="0" i="0" u="none" strike="noStrike" cap="none" normalizeH="0" baseline="0" dirty="0">
                <a:ln>
                  <a:noFill/>
                </a:ln>
                <a:solidFill>
                  <a:schemeClr val="tx1"/>
                </a:solidFill>
                <a:effectLst/>
                <a:latin typeface="Nunito" pitchFamily="2" charset="0"/>
              </a:rPr>
              <a:t>, </a:t>
            </a:r>
            <a:r>
              <a:rPr kumimoji="0" lang="en-US" altLang="en-US" sz="1800" b="0" i="0" u="none" strike="noStrike" cap="none" normalizeH="0" baseline="0" dirty="0" err="1">
                <a:ln>
                  <a:noFill/>
                </a:ln>
                <a:solidFill>
                  <a:schemeClr val="tx1"/>
                </a:solidFill>
                <a:effectLst/>
                <a:latin typeface="Nunito" pitchFamily="2" charset="0"/>
              </a:rPr>
              <a:t>max_depth</a:t>
            </a:r>
            <a:r>
              <a:rPr kumimoji="0" lang="en-US" altLang="en-US" sz="1800" b="0" i="0" u="none" strike="noStrike" cap="none" normalizeH="0" baseline="0" dirty="0">
                <a:ln>
                  <a:noFill/>
                </a:ln>
                <a:solidFill>
                  <a:schemeClr val="tx1"/>
                </a:solidFill>
                <a:effectLst/>
                <a:latin typeface="Nunito" pitchFamily="2" charset="0"/>
              </a:rPr>
              <a:t>, </a:t>
            </a:r>
            <a:r>
              <a:rPr kumimoji="0" lang="en-US" altLang="en-US" sz="1800" b="0" i="0" u="none" strike="noStrike" cap="none" normalizeH="0" baseline="0" dirty="0" err="1">
                <a:ln>
                  <a:noFill/>
                </a:ln>
                <a:solidFill>
                  <a:schemeClr val="tx1"/>
                </a:solidFill>
                <a:effectLst/>
                <a:latin typeface="Nunito" pitchFamily="2" charset="0"/>
              </a:rPr>
              <a:t>min_samples_split</a:t>
            </a:r>
            <a:r>
              <a:rPr kumimoji="0" lang="en-US" altLang="en-US" sz="1800" b="0" i="0" u="none" strike="noStrike" cap="none" normalizeH="0" baseline="0" dirty="0">
                <a:ln>
                  <a:noFill/>
                </a:ln>
                <a:solidFill>
                  <a:schemeClr val="tx1"/>
                </a:solidFill>
                <a:effectLst/>
                <a:latin typeface="Nunito" pitchFamily="2" charset="0"/>
              </a:rPr>
              <a:t>, </a:t>
            </a:r>
            <a:r>
              <a:rPr kumimoji="0" lang="en-US" altLang="en-US" sz="1800" b="0" i="0" u="none" strike="noStrike" cap="none" normalizeH="0" baseline="0" dirty="0" err="1">
                <a:ln>
                  <a:noFill/>
                </a:ln>
                <a:solidFill>
                  <a:schemeClr val="tx1"/>
                </a:solidFill>
                <a:effectLst/>
                <a:latin typeface="Nunito" pitchFamily="2" charset="0"/>
              </a:rPr>
              <a:t>min_samples_leaf</a:t>
            </a:r>
            <a:endParaRPr kumimoji="0" lang="en-US" altLang="en-US" sz="1800" b="0" i="0" u="none" strike="noStrike" cap="none" normalizeH="0" baseline="0" dirty="0">
              <a:ln>
                <a:noFill/>
              </a:ln>
              <a:solidFill>
                <a:schemeClr val="tx1"/>
              </a:solidFill>
              <a:effectLst/>
              <a:latin typeface="Nunito" pitchFamily="2"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Gradient Boosting &amp; </a:t>
            </a:r>
            <a:r>
              <a:rPr kumimoji="0" lang="en-US" altLang="en-US" sz="1800" b="1" i="0" u="none" strike="noStrike" cap="none" normalizeH="0" baseline="0" dirty="0" err="1">
                <a:ln>
                  <a:noFill/>
                </a:ln>
                <a:solidFill>
                  <a:schemeClr val="tx1"/>
                </a:solidFill>
                <a:effectLst/>
                <a:latin typeface="Arial" panose="020B0604020202020204" pitchFamily="34" charset="0"/>
              </a:rPr>
              <a:t>XGBoost</a:t>
            </a:r>
            <a:r>
              <a:rPr kumimoji="0" lang="en-US" altLang="en-US" sz="1800" b="1" i="0" u="none" strike="noStrike" cap="none" normalizeH="0" baseline="0" dirty="0">
                <a:ln>
                  <a:noFill/>
                </a:ln>
                <a:solidFill>
                  <a:schemeClr val="tx1"/>
                </a:solidFill>
                <a:effectLst/>
                <a:latin typeface="Arial" panose="020B0604020202020204" pitchFamily="34" charset="0"/>
              </a:rPr>
              <a:t>:</a:t>
            </a:r>
            <a:r>
              <a:rPr kumimoji="0" lang="en-US" altLang="en-US" sz="1800" b="0" i="0" u="none" strike="noStrike" cap="none" normalizeH="0" baseline="0" dirty="0">
                <a:ln>
                  <a:noFill/>
                </a:ln>
                <a:solidFill>
                  <a:schemeClr val="tx1"/>
                </a:solidFill>
                <a:effectLst/>
                <a:latin typeface="Arial" panose="020B0604020202020204" pitchFamily="34" charset="0"/>
              </a:rPr>
              <a:t> Tuned </a:t>
            </a:r>
            <a:r>
              <a:rPr kumimoji="0" lang="en-US" altLang="en-US" sz="1800" b="0" i="0" u="none" strike="noStrike" cap="none" normalizeH="0" baseline="0" dirty="0" err="1">
                <a:ln>
                  <a:noFill/>
                </a:ln>
                <a:solidFill>
                  <a:schemeClr val="tx1"/>
                </a:solidFill>
                <a:effectLst/>
                <a:latin typeface="Nunito" pitchFamily="2" charset="0"/>
              </a:rPr>
              <a:t>n_estimators</a:t>
            </a:r>
            <a:r>
              <a:rPr kumimoji="0" lang="en-US" altLang="en-US" sz="1800" b="0" i="0" u="none" strike="noStrike" cap="none" normalizeH="0" baseline="0" dirty="0">
                <a:ln>
                  <a:noFill/>
                </a:ln>
                <a:solidFill>
                  <a:schemeClr val="tx1"/>
                </a:solidFill>
                <a:effectLst/>
                <a:latin typeface="Nunito" pitchFamily="2" charset="0"/>
              </a:rPr>
              <a:t>, </a:t>
            </a:r>
            <a:r>
              <a:rPr kumimoji="0" lang="en-US" altLang="en-US" sz="1800" b="0" i="0" u="none" strike="noStrike" cap="none" normalizeH="0" baseline="0" dirty="0" err="1">
                <a:ln>
                  <a:noFill/>
                </a:ln>
                <a:solidFill>
                  <a:schemeClr val="tx1"/>
                </a:solidFill>
                <a:effectLst/>
                <a:latin typeface="Nunito" pitchFamily="2" charset="0"/>
              </a:rPr>
              <a:t>learning_rate</a:t>
            </a:r>
            <a:r>
              <a:rPr kumimoji="0" lang="en-US" altLang="en-US" sz="1800" b="0" i="0" u="none" strike="noStrike" cap="none" normalizeH="0" baseline="0" dirty="0">
                <a:ln>
                  <a:noFill/>
                </a:ln>
                <a:solidFill>
                  <a:schemeClr val="tx1"/>
                </a:solidFill>
                <a:effectLst/>
                <a:latin typeface="Nunito" pitchFamily="2" charset="0"/>
              </a:rPr>
              <a:t>, </a:t>
            </a:r>
            <a:r>
              <a:rPr kumimoji="0" lang="en-US" altLang="en-US" sz="1800" b="0" i="0" u="none" strike="noStrike" cap="none" normalizeH="0" baseline="0" dirty="0" err="1">
                <a:ln>
                  <a:noFill/>
                </a:ln>
                <a:solidFill>
                  <a:schemeClr val="tx1"/>
                </a:solidFill>
                <a:effectLst/>
                <a:latin typeface="Nunito" pitchFamily="2" charset="0"/>
              </a:rPr>
              <a:t>max_depth</a:t>
            </a:r>
            <a:endParaRPr kumimoji="0" lang="en-US" altLang="en-US" sz="1800" b="0" i="0" u="none" strike="noStrike" cap="none" normalizeH="0" baseline="0" dirty="0">
              <a:ln>
                <a:noFill/>
              </a:ln>
              <a:solidFill>
                <a:schemeClr val="tx1"/>
              </a:solidFill>
              <a:effectLst/>
              <a:latin typeface="Nunito" pitchFamily="2"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Neural Network:</a:t>
            </a:r>
            <a:r>
              <a:rPr kumimoji="0" lang="en-US" altLang="en-US" sz="1800" b="0" i="0" u="none" strike="noStrike" cap="none" normalizeH="0" baseline="0" dirty="0">
                <a:ln>
                  <a:noFill/>
                </a:ln>
                <a:solidFill>
                  <a:schemeClr val="tx1"/>
                </a:solidFill>
                <a:effectLst/>
                <a:latin typeface="Arial" panose="020B0604020202020204" pitchFamily="34" charset="0"/>
              </a:rPr>
              <a:t> 3 Hidden Layers, Dropout for Regularization, Adam Optimizer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63893FBF-BD4F-46AE-B4CA-29E31C0F1358}"/>
              </a:ext>
            </a:extLst>
          </p:cNvPr>
          <p:cNvPicPr>
            <a:picLocks noChangeAspect="1"/>
          </p:cNvPicPr>
          <p:nvPr/>
        </p:nvPicPr>
        <p:blipFill rotWithShape="1">
          <a:blip r:embed="rId2"/>
          <a:srcRect l="766" t="10240" b="8053"/>
          <a:stretch/>
        </p:blipFill>
        <p:spPr>
          <a:xfrm>
            <a:off x="6523347" y="2235199"/>
            <a:ext cx="4885507" cy="2450970"/>
          </a:xfrm>
          <a:prstGeom prst="rect">
            <a:avLst/>
          </a:prstGeom>
        </p:spPr>
      </p:pic>
    </p:spTree>
    <p:extLst>
      <p:ext uri="{BB962C8B-B14F-4D97-AF65-F5344CB8AC3E}">
        <p14:creationId xmlns:p14="http://schemas.microsoft.com/office/powerpoint/2010/main" val="27460575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9ACF7E1A-15C1-475A-8F84-B6C4123FBA35}"/>
              </a:ext>
            </a:extLst>
          </p:cNvPr>
          <p:cNvGraphicFramePr>
            <a:graphicFrameLocks noGrp="1"/>
          </p:cNvGraphicFramePr>
          <p:nvPr>
            <p:ph idx="1"/>
            <p:extLst>
              <p:ext uri="{D42A27DB-BD31-4B8C-83A1-F6EECF244321}">
                <p14:modId xmlns:p14="http://schemas.microsoft.com/office/powerpoint/2010/main" val="2702045270"/>
              </p:ext>
            </p:extLst>
          </p:nvPr>
        </p:nvGraphicFramePr>
        <p:xfrm>
          <a:off x="679450" y="1674813"/>
          <a:ext cx="10833099" cy="2225040"/>
        </p:xfrm>
        <a:graphic>
          <a:graphicData uri="http://schemas.openxmlformats.org/drawingml/2006/table">
            <a:tbl>
              <a:tblPr firstRow="1" bandRow="1">
                <a:tableStyleId>{5C22544A-7EE6-4342-B048-85BDC9FD1C3A}</a:tableStyleId>
              </a:tblPr>
              <a:tblGrid>
                <a:gridCol w="3611033">
                  <a:extLst>
                    <a:ext uri="{9D8B030D-6E8A-4147-A177-3AD203B41FA5}">
                      <a16:colId xmlns:a16="http://schemas.microsoft.com/office/drawing/2014/main" val="1871733833"/>
                    </a:ext>
                  </a:extLst>
                </a:gridCol>
                <a:gridCol w="3611033">
                  <a:extLst>
                    <a:ext uri="{9D8B030D-6E8A-4147-A177-3AD203B41FA5}">
                      <a16:colId xmlns:a16="http://schemas.microsoft.com/office/drawing/2014/main" val="348449263"/>
                    </a:ext>
                  </a:extLst>
                </a:gridCol>
                <a:gridCol w="3611033">
                  <a:extLst>
                    <a:ext uri="{9D8B030D-6E8A-4147-A177-3AD203B41FA5}">
                      <a16:colId xmlns:a16="http://schemas.microsoft.com/office/drawing/2014/main" val="2439824218"/>
                    </a:ext>
                  </a:extLst>
                </a:gridCol>
              </a:tblGrid>
              <a:tr h="370840">
                <a:tc>
                  <a:txBody>
                    <a:bodyPr/>
                    <a:lstStyle/>
                    <a:p>
                      <a:r>
                        <a:rPr lang="en-IN" dirty="0"/>
                        <a:t>Model</a:t>
                      </a:r>
                    </a:p>
                  </a:txBody>
                  <a:tcPr anchor="ctr"/>
                </a:tc>
                <a:tc>
                  <a:txBody>
                    <a:bodyPr/>
                    <a:lstStyle/>
                    <a:p>
                      <a:r>
                        <a:rPr lang="en-IN"/>
                        <a:t>MSE</a:t>
                      </a:r>
                    </a:p>
                  </a:txBody>
                  <a:tcPr anchor="ctr"/>
                </a:tc>
                <a:tc>
                  <a:txBody>
                    <a:bodyPr/>
                    <a:lstStyle/>
                    <a:p>
                      <a:r>
                        <a:rPr lang="en-IN"/>
                        <a:t>R² Score</a:t>
                      </a:r>
                    </a:p>
                  </a:txBody>
                  <a:tcPr anchor="ctr"/>
                </a:tc>
                <a:extLst>
                  <a:ext uri="{0D108BD9-81ED-4DB2-BD59-A6C34878D82A}">
                    <a16:rowId xmlns:a16="http://schemas.microsoft.com/office/drawing/2014/main" val="28705806"/>
                  </a:ext>
                </a:extLst>
              </a:tr>
              <a:tr h="370840">
                <a:tc>
                  <a:txBody>
                    <a:bodyPr/>
                    <a:lstStyle/>
                    <a:p>
                      <a:r>
                        <a:rPr lang="en-IN"/>
                        <a:t>Optimized Random Forest</a:t>
                      </a:r>
                    </a:p>
                  </a:txBody>
                  <a:tcPr anchor="ctr"/>
                </a:tc>
                <a:tc>
                  <a:txBody>
                    <a:bodyPr/>
                    <a:lstStyle/>
                    <a:p>
                      <a:r>
                        <a:rPr lang="en-IN"/>
                        <a:t>4405.10</a:t>
                      </a:r>
                    </a:p>
                  </a:txBody>
                  <a:tcPr anchor="ctr"/>
                </a:tc>
                <a:tc>
                  <a:txBody>
                    <a:bodyPr/>
                    <a:lstStyle/>
                    <a:p>
                      <a:r>
                        <a:rPr lang="en-IN"/>
                        <a:t>0.5598</a:t>
                      </a:r>
                    </a:p>
                  </a:txBody>
                  <a:tcPr anchor="ctr"/>
                </a:tc>
                <a:extLst>
                  <a:ext uri="{0D108BD9-81ED-4DB2-BD59-A6C34878D82A}">
                    <a16:rowId xmlns:a16="http://schemas.microsoft.com/office/drawing/2014/main" val="2073935269"/>
                  </a:ext>
                </a:extLst>
              </a:tr>
              <a:tr h="370840">
                <a:tc>
                  <a:txBody>
                    <a:bodyPr/>
                    <a:lstStyle/>
                    <a:p>
                      <a:r>
                        <a:rPr lang="en-IN"/>
                        <a:t>Gradient Boosting</a:t>
                      </a:r>
                    </a:p>
                  </a:txBody>
                  <a:tcPr anchor="ctr"/>
                </a:tc>
                <a:tc>
                  <a:txBody>
                    <a:bodyPr/>
                    <a:lstStyle/>
                    <a:p>
                      <a:r>
                        <a:rPr lang="en-IN"/>
                        <a:t>5744.58</a:t>
                      </a:r>
                    </a:p>
                  </a:txBody>
                  <a:tcPr anchor="ctr"/>
                </a:tc>
                <a:tc>
                  <a:txBody>
                    <a:bodyPr/>
                    <a:lstStyle/>
                    <a:p>
                      <a:r>
                        <a:rPr lang="en-IN"/>
                        <a:t>0.4259</a:t>
                      </a:r>
                    </a:p>
                  </a:txBody>
                  <a:tcPr anchor="ctr"/>
                </a:tc>
                <a:extLst>
                  <a:ext uri="{0D108BD9-81ED-4DB2-BD59-A6C34878D82A}">
                    <a16:rowId xmlns:a16="http://schemas.microsoft.com/office/drawing/2014/main" val="2567468854"/>
                  </a:ext>
                </a:extLst>
              </a:tr>
              <a:tr h="370840">
                <a:tc>
                  <a:txBody>
                    <a:bodyPr/>
                    <a:lstStyle/>
                    <a:p>
                      <a:r>
                        <a:rPr lang="en-IN"/>
                        <a:t>XGBoost</a:t>
                      </a:r>
                    </a:p>
                  </a:txBody>
                  <a:tcPr anchor="ctr"/>
                </a:tc>
                <a:tc>
                  <a:txBody>
                    <a:bodyPr/>
                    <a:lstStyle/>
                    <a:p>
                      <a:r>
                        <a:rPr lang="en-IN"/>
                        <a:t>5264.73</a:t>
                      </a:r>
                    </a:p>
                  </a:txBody>
                  <a:tcPr anchor="ctr"/>
                </a:tc>
                <a:tc>
                  <a:txBody>
                    <a:bodyPr/>
                    <a:lstStyle/>
                    <a:p>
                      <a:r>
                        <a:rPr lang="en-IN"/>
                        <a:t>0.4739</a:t>
                      </a:r>
                    </a:p>
                  </a:txBody>
                  <a:tcPr anchor="ctr"/>
                </a:tc>
                <a:extLst>
                  <a:ext uri="{0D108BD9-81ED-4DB2-BD59-A6C34878D82A}">
                    <a16:rowId xmlns:a16="http://schemas.microsoft.com/office/drawing/2014/main" val="1234807386"/>
                  </a:ext>
                </a:extLst>
              </a:tr>
              <a:tr h="370840">
                <a:tc>
                  <a:txBody>
                    <a:bodyPr/>
                    <a:lstStyle/>
                    <a:p>
                      <a:r>
                        <a:rPr lang="en-IN"/>
                        <a:t>Ensemble Model</a:t>
                      </a:r>
                    </a:p>
                  </a:txBody>
                  <a:tcPr anchor="ctr"/>
                </a:tc>
                <a:tc>
                  <a:txBody>
                    <a:bodyPr/>
                    <a:lstStyle/>
                    <a:p>
                      <a:r>
                        <a:rPr lang="en-IN"/>
                        <a:t>4906.55</a:t>
                      </a:r>
                    </a:p>
                  </a:txBody>
                  <a:tcPr anchor="ctr"/>
                </a:tc>
                <a:tc>
                  <a:txBody>
                    <a:bodyPr/>
                    <a:lstStyle/>
                    <a:p>
                      <a:r>
                        <a:rPr lang="en-IN"/>
                        <a:t>0.5096</a:t>
                      </a:r>
                    </a:p>
                  </a:txBody>
                  <a:tcPr anchor="ctr"/>
                </a:tc>
                <a:extLst>
                  <a:ext uri="{0D108BD9-81ED-4DB2-BD59-A6C34878D82A}">
                    <a16:rowId xmlns:a16="http://schemas.microsoft.com/office/drawing/2014/main" val="2668520273"/>
                  </a:ext>
                </a:extLst>
              </a:tr>
              <a:tr h="370840">
                <a:tc>
                  <a:txBody>
                    <a:bodyPr/>
                    <a:lstStyle/>
                    <a:p>
                      <a:r>
                        <a:rPr lang="en-IN"/>
                        <a:t>Neural Network</a:t>
                      </a:r>
                    </a:p>
                  </a:txBody>
                  <a:tcPr anchor="ctr"/>
                </a:tc>
                <a:tc>
                  <a:txBody>
                    <a:bodyPr/>
                    <a:lstStyle/>
                    <a:p>
                      <a:r>
                        <a:rPr lang="en-IN"/>
                        <a:t>6438.02</a:t>
                      </a:r>
                    </a:p>
                  </a:txBody>
                  <a:tcPr anchor="ctr"/>
                </a:tc>
                <a:tc>
                  <a:txBody>
                    <a:bodyPr/>
                    <a:lstStyle/>
                    <a:p>
                      <a:r>
                        <a:rPr lang="en-IN" dirty="0"/>
                        <a:t>0.3566</a:t>
                      </a:r>
                    </a:p>
                  </a:txBody>
                  <a:tcPr anchor="ctr"/>
                </a:tc>
                <a:extLst>
                  <a:ext uri="{0D108BD9-81ED-4DB2-BD59-A6C34878D82A}">
                    <a16:rowId xmlns:a16="http://schemas.microsoft.com/office/drawing/2014/main" val="218344246"/>
                  </a:ext>
                </a:extLst>
              </a:tr>
            </a:tbl>
          </a:graphicData>
        </a:graphic>
      </p:graphicFrame>
      <p:sp>
        <p:nvSpPr>
          <p:cNvPr id="4" name="Title 1">
            <a:extLst>
              <a:ext uri="{FF2B5EF4-FFF2-40B4-BE49-F238E27FC236}">
                <a16:creationId xmlns:a16="http://schemas.microsoft.com/office/drawing/2014/main" id="{BE110C92-340E-4297-9FAE-57E8128128F0}"/>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b="1" dirty="0"/>
              <a:t>Model Evaluation &amp; Results</a:t>
            </a:r>
          </a:p>
        </p:txBody>
      </p:sp>
      <p:sp>
        <p:nvSpPr>
          <p:cNvPr id="11" name="TextBox 10">
            <a:extLst>
              <a:ext uri="{FF2B5EF4-FFF2-40B4-BE49-F238E27FC236}">
                <a16:creationId xmlns:a16="http://schemas.microsoft.com/office/drawing/2014/main" id="{F1686778-88F1-4FBB-95C7-C9EFCACD6F5C}"/>
              </a:ext>
            </a:extLst>
          </p:cNvPr>
          <p:cNvSpPr txBox="1"/>
          <p:nvPr/>
        </p:nvSpPr>
        <p:spPr>
          <a:xfrm>
            <a:off x="794209" y="4182847"/>
            <a:ext cx="6094428" cy="646331"/>
          </a:xfrm>
          <a:prstGeom prst="rect">
            <a:avLst/>
          </a:prstGeom>
          <a:noFill/>
        </p:spPr>
        <p:txBody>
          <a:bodyPr wrap="square">
            <a:spAutoFit/>
          </a:bodyPr>
          <a:lstStyle/>
          <a:p>
            <a:pPr>
              <a:buFont typeface="Arial" panose="020B0604020202020204" pitchFamily="34" charset="0"/>
              <a:buChar char="•"/>
            </a:pPr>
            <a:r>
              <a:rPr lang="en-US" b="1" dirty="0"/>
              <a:t>Best Performing Model:</a:t>
            </a:r>
            <a:r>
              <a:rPr lang="en-US" dirty="0"/>
              <a:t> Random Forest (R² = 0.5598)</a:t>
            </a:r>
          </a:p>
          <a:p>
            <a:pPr>
              <a:buFont typeface="Arial" panose="020B0604020202020204" pitchFamily="34" charset="0"/>
              <a:buChar char="•"/>
            </a:pPr>
            <a:r>
              <a:rPr lang="en-US" b="1" dirty="0"/>
              <a:t>Ensemble Model also performed well (R² = 0.5096).</a:t>
            </a:r>
            <a:endParaRPr lang="en-US" dirty="0"/>
          </a:p>
        </p:txBody>
      </p:sp>
    </p:spTree>
    <p:extLst>
      <p:ext uri="{BB962C8B-B14F-4D97-AF65-F5344CB8AC3E}">
        <p14:creationId xmlns:p14="http://schemas.microsoft.com/office/powerpoint/2010/main" val="7164064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F327C7-D069-493A-86FB-4E4234ECB310}"/>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marL="12700" algn="ctr">
              <a:spcBef>
                <a:spcPts val="100"/>
              </a:spcBef>
            </a:pPr>
            <a:r>
              <a:rPr lang="en-US" b="1" dirty="0"/>
              <a:t>Feature Importance Analysis</a:t>
            </a:r>
            <a:endParaRPr lang="en-US" dirty="0">
              <a:solidFill>
                <a:schemeClr val="bg1"/>
              </a:solidFill>
            </a:endParaRPr>
          </a:p>
        </p:txBody>
      </p:sp>
      <p:sp>
        <p:nvSpPr>
          <p:cNvPr id="6" name="Rectangle 3">
            <a:extLst>
              <a:ext uri="{FF2B5EF4-FFF2-40B4-BE49-F238E27FC236}">
                <a16:creationId xmlns:a16="http://schemas.microsoft.com/office/drawing/2014/main" id="{FF2F078C-55E8-4322-90B4-51675B7FA0C7}"/>
              </a:ext>
            </a:extLst>
          </p:cNvPr>
          <p:cNvSpPr>
            <a:spLocks noGrp="1" noChangeArrowheads="1"/>
          </p:cNvSpPr>
          <p:nvPr>
            <p:ph idx="1"/>
          </p:nvPr>
        </p:nvSpPr>
        <p:spPr bwMode="auto">
          <a:xfrm>
            <a:off x="679450" y="2077576"/>
            <a:ext cx="5485680" cy="351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US" b="1" dirty="0"/>
              <a:t>Top Features:</a:t>
            </a:r>
            <a:endParaRPr lang="en-US" dirty="0"/>
          </a:p>
          <a:p>
            <a:pPr marL="742950" lvl="1" indent="-285750">
              <a:buFont typeface="Arial" panose="020B0604020202020204" pitchFamily="34" charset="0"/>
              <a:buChar char="•"/>
            </a:pPr>
            <a:r>
              <a:rPr lang="en-US" dirty="0"/>
              <a:t>Outdoor Temperature Variation</a:t>
            </a:r>
          </a:p>
          <a:p>
            <a:pPr marL="742950" lvl="1" indent="-285750">
              <a:buFont typeface="Arial" panose="020B0604020202020204" pitchFamily="34" charset="0"/>
              <a:buChar char="•"/>
            </a:pPr>
            <a:r>
              <a:rPr lang="en-US" dirty="0"/>
              <a:t>Temperature-Humidity Ratio</a:t>
            </a:r>
          </a:p>
          <a:p>
            <a:pPr marL="742950" lvl="1" indent="-285750">
              <a:buFont typeface="Arial" panose="020B0604020202020204" pitchFamily="34" charset="0"/>
              <a:buChar char="•"/>
            </a:pPr>
            <a:r>
              <a:rPr lang="en-US" dirty="0"/>
              <a:t>Hour of the Day (Encoded)</a:t>
            </a:r>
          </a:p>
          <a:p>
            <a:pPr>
              <a:buFont typeface="Arial" panose="020B0604020202020204" pitchFamily="34" charset="0"/>
              <a:buChar char="•"/>
            </a:pPr>
            <a:r>
              <a:rPr lang="en-US" b="1" dirty="0"/>
              <a:t>Insights:</a:t>
            </a:r>
            <a:r>
              <a:rPr lang="en-US" dirty="0"/>
              <a:t> Temperature and humidity play a crucial role in energy consumption.</a:t>
            </a:r>
          </a:p>
          <a:p>
            <a:pPr marL="457200" marR="0" lvl="1"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Nunito" pitchFamily="2" charset="0"/>
              </a:rPr>
              <a:t>								</a:t>
            </a:r>
          </a:p>
        </p:txBody>
      </p:sp>
      <p:pic>
        <p:nvPicPr>
          <p:cNvPr id="6146" name="Picture 2">
            <a:extLst>
              <a:ext uri="{FF2B5EF4-FFF2-40B4-BE49-F238E27FC236}">
                <a16:creationId xmlns:a16="http://schemas.microsoft.com/office/drawing/2014/main" id="{A8AE91E9-909E-4950-9EAA-F4E0A20209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2962" y="1927781"/>
            <a:ext cx="5629569" cy="3002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615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E51915-3731-4C3A-AFB2-66C6C7C91392}"/>
              </a:ext>
            </a:extLst>
          </p:cNvPr>
          <p:cNvSpPr>
            <a:spLocks noGrp="1"/>
          </p:cNvSpPr>
          <p:nvPr>
            <p:ph idx="1"/>
          </p:nvPr>
        </p:nvSpPr>
        <p:spPr/>
        <p:txBody>
          <a:bodyPr>
            <a:normAutofit/>
          </a:bodyPr>
          <a:lstStyle/>
          <a:p>
            <a:pPr>
              <a:buFont typeface="Arial" panose="020B0604020202020204" pitchFamily="34" charset="0"/>
              <a:buChar char="•"/>
            </a:pPr>
            <a:r>
              <a:rPr lang="en-IN" b="1" dirty="0"/>
              <a:t>Key Takeaways:</a:t>
            </a:r>
            <a:endParaRPr lang="en-IN" dirty="0"/>
          </a:p>
          <a:p>
            <a:pPr marL="742950" lvl="1" indent="-285750">
              <a:buFont typeface="Arial" panose="020B0604020202020204" pitchFamily="34" charset="0"/>
              <a:buChar char="•"/>
            </a:pPr>
            <a:r>
              <a:rPr lang="en-IN" dirty="0"/>
              <a:t>Feature engineering improved model performance.</a:t>
            </a:r>
          </a:p>
          <a:p>
            <a:pPr marL="742950" lvl="1" indent="-285750">
              <a:buFont typeface="Arial" panose="020B0604020202020204" pitchFamily="34" charset="0"/>
              <a:buChar char="•"/>
            </a:pPr>
            <a:r>
              <a:rPr lang="en-IN" dirty="0"/>
              <a:t>Random Forest and Ensemble models performed best.</a:t>
            </a:r>
          </a:p>
          <a:p>
            <a:pPr marL="742950" lvl="1" indent="-285750">
              <a:buFont typeface="Arial" panose="020B0604020202020204" pitchFamily="34" charset="0"/>
              <a:buChar char="•"/>
            </a:pPr>
            <a:r>
              <a:rPr lang="en-IN" dirty="0"/>
              <a:t>Neural Network underperformed; needs further tuning.</a:t>
            </a:r>
          </a:p>
          <a:p>
            <a:pPr>
              <a:buFont typeface="Arial" panose="020B0604020202020204" pitchFamily="34" charset="0"/>
              <a:buChar char="•"/>
            </a:pPr>
            <a:r>
              <a:rPr lang="en-IN" b="1" dirty="0"/>
              <a:t>Next Steps:</a:t>
            </a:r>
            <a:endParaRPr lang="en-IN" dirty="0"/>
          </a:p>
          <a:p>
            <a:pPr marL="742950" lvl="1" indent="-285750">
              <a:buFont typeface="Arial" panose="020B0604020202020204" pitchFamily="34" charset="0"/>
              <a:buChar char="•"/>
            </a:pPr>
            <a:r>
              <a:rPr lang="en-IN" dirty="0"/>
              <a:t>Test additional ensemble techniques (Stacking, Blending).</a:t>
            </a:r>
          </a:p>
          <a:p>
            <a:pPr marL="742950" lvl="1" indent="-285750">
              <a:buFont typeface="Arial" panose="020B0604020202020204" pitchFamily="34" charset="0"/>
              <a:buChar char="•"/>
            </a:pPr>
            <a:r>
              <a:rPr lang="en-IN" dirty="0"/>
              <a:t>Explore LSTMs for time-series dependencies.</a:t>
            </a:r>
          </a:p>
          <a:p>
            <a:pPr marL="742950" lvl="1" indent="-285750">
              <a:buFont typeface="Arial" panose="020B0604020202020204" pitchFamily="34" charset="0"/>
              <a:buChar char="•"/>
            </a:pPr>
            <a:r>
              <a:rPr lang="en-IN" dirty="0"/>
              <a:t>Integrate real-time forecasting for smart home applications.</a:t>
            </a:r>
          </a:p>
          <a:p>
            <a:pPr marL="0" indent="0">
              <a:buNone/>
            </a:pPr>
            <a:endParaRPr lang="en-IN" sz="4000" dirty="0">
              <a:latin typeface="Nunito" pitchFamily="2" charset="0"/>
            </a:endParaRPr>
          </a:p>
        </p:txBody>
      </p:sp>
      <p:sp>
        <p:nvSpPr>
          <p:cNvPr id="4" name="Title 1">
            <a:extLst>
              <a:ext uri="{FF2B5EF4-FFF2-40B4-BE49-F238E27FC236}">
                <a16:creationId xmlns:a16="http://schemas.microsoft.com/office/drawing/2014/main" id="{211F63B7-D466-4029-A7D0-F65FB4E54D97}"/>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US" b="1" dirty="0"/>
              <a:t>Conclusion &amp; Future Work</a:t>
            </a:r>
            <a:endParaRPr lang="en-US" dirty="0"/>
          </a:p>
        </p:txBody>
      </p:sp>
    </p:spTree>
    <p:extLst>
      <p:ext uri="{BB962C8B-B14F-4D97-AF65-F5344CB8AC3E}">
        <p14:creationId xmlns:p14="http://schemas.microsoft.com/office/powerpoint/2010/main" val="40481397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01DBBFEC-17D0-1D96-6CDC-0E5B94EF077B}"/>
              </a:ext>
            </a:extLst>
          </p:cNvPr>
          <p:cNvSpPr/>
          <p:nvPr/>
        </p:nvSpPr>
        <p:spPr>
          <a:xfrm>
            <a:off x="0" y="2091872"/>
            <a:ext cx="12192000" cy="17653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6600" b="1" dirty="0">
                <a:latin typeface="Calibri" panose="020F0502020204030204" pitchFamily="34" charset="0"/>
              </a:rPr>
              <a:t>Thank You!</a:t>
            </a:r>
            <a:endParaRPr lang="en-IN" sz="6600" b="1" dirty="0">
              <a:latin typeface="Calibri" panose="020F0502020204030204" pitchFamily="34" charset="0"/>
            </a:endParaRPr>
          </a:p>
        </p:txBody>
      </p:sp>
    </p:spTree>
    <p:extLst>
      <p:ext uri="{BB962C8B-B14F-4D97-AF65-F5344CB8AC3E}">
        <p14:creationId xmlns:p14="http://schemas.microsoft.com/office/powerpoint/2010/main" val="2438371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8B360-A630-EE21-210D-844E85048949}"/>
              </a:ext>
            </a:extLst>
          </p:cNvPr>
          <p:cNvSpPr>
            <a:spLocks noGrp="1"/>
          </p:cNvSpPr>
          <p:nvPr>
            <p:ph type="title"/>
          </p:nvPr>
        </p:nvSpPr>
        <p:spPr>
          <a:xfrm>
            <a:off x="678884" y="603666"/>
            <a:ext cx="10834234" cy="1071147"/>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US" sz="3600" dirty="0"/>
              <a:t>Agenda</a:t>
            </a:r>
            <a:endParaRPr lang="en-IN" sz="3600" dirty="0"/>
          </a:p>
        </p:txBody>
      </p:sp>
      <p:sp>
        <p:nvSpPr>
          <p:cNvPr id="4" name="Content Placeholder 3">
            <a:extLst>
              <a:ext uri="{FF2B5EF4-FFF2-40B4-BE49-F238E27FC236}">
                <a16:creationId xmlns:a16="http://schemas.microsoft.com/office/drawing/2014/main" id="{D337C3E4-F183-4642-8FC6-176BB9FC0556}"/>
              </a:ext>
            </a:extLst>
          </p:cNvPr>
          <p:cNvSpPr txBox="1">
            <a:spLocks noGrp="1"/>
          </p:cNvSpPr>
          <p:nvPr>
            <p:ph idx="1"/>
          </p:nvPr>
        </p:nvSpPr>
        <p:spPr>
          <a:xfrm>
            <a:off x="679450" y="1953105"/>
            <a:ext cx="10833100" cy="37382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Introduction</a:t>
            </a:r>
            <a:endParaRPr lang="en-US" sz="2200" b="1" dirty="0">
              <a:latin typeface="Nunito"/>
              <a:ea typeface="+mn-lt"/>
              <a:cs typeface="+mn-lt"/>
            </a:endParaRPr>
          </a:p>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Data Collection</a:t>
            </a:r>
            <a:endParaRPr lang="en-US" sz="2200" b="1" dirty="0">
              <a:latin typeface="Nunito"/>
            </a:endParaRPr>
          </a:p>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Exploratory Data Analysis (EDA) And Visualization</a:t>
            </a:r>
            <a:endParaRPr lang="en-US" sz="2200" b="1" dirty="0">
              <a:latin typeface="Nunito"/>
            </a:endParaRPr>
          </a:p>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Data Preprocessing</a:t>
            </a:r>
            <a:endParaRPr lang="en-US" sz="2200" b="1" dirty="0">
              <a:latin typeface="Nunito"/>
            </a:endParaRPr>
          </a:p>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Machine Learning Model Development</a:t>
            </a:r>
            <a:endParaRPr lang="en-US" sz="2200" b="1" dirty="0">
              <a:latin typeface="Nunito"/>
            </a:endParaRPr>
          </a:p>
          <a:p>
            <a:pPr marL="342900" indent="-342900">
              <a:lnSpc>
                <a:spcPct val="150000"/>
              </a:lnSpc>
              <a:buFont typeface="Arial" panose="020B0604020202020204" pitchFamily="34" charset="0"/>
              <a:buChar char="•"/>
            </a:pPr>
            <a:r>
              <a:rPr lang="en-US" sz="2200" b="1" dirty="0">
                <a:solidFill>
                  <a:srgbClr val="374151"/>
                </a:solidFill>
                <a:latin typeface="Nunito"/>
                <a:ea typeface="+mn-lt"/>
                <a:cs typeface="+mn-lt"/>
              </a:rPr>
              <a:t>Model </a:t>
            </a:r>
            <a:r>
              <a:rPr lang="en-US" sz="2000" b="1" dirty="0">
                <a:solidFill>
                  <a:srgbClr val="374151"/>
                </a:solidFill>
                <a:latin typeface="Nunito"/>
              </a:rPr>
              <a:t>Evaluation</a:t>
            </a:r>
            <a:endParaRPr lang="en-US" sz="2200" b="1" dirty="0">
              <a:latin typeface="Nunito"/>
              <a:ea typeface="+mn-lt"/>
              <a:cs typeface="+mn-lt"/>
            </a:endParaRPr>
          </a:p>
        </p:txBody>
      </p:sp>
    </p:spTree>
    <p:extLst>
      <p:ext uri="{BB962C8B-B14F-4D97-AF65-F5344CB8AC3E}">
        <p14:creationId xmlns:p14="http://schemas.microsoft.com/office/powerpoint/2010/main" val="1953804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E853F5-3FF5-F820-B593-B4F4AF27A2B6}"/>
              </a:ext>
            </a:extLst>
          </p:cNvPr>
          <p:cNvSpPr>
            <a:spLocks noGrp="1"/>
          </p:cNvSpPr>
          <p:nvPr>
            <p:ph type="title"/>
          </p:nvPr>
        </p:nvSpPr>
        <p:spPr>
          <a:xfrm>
            <a:off x="678884" y="260465"/>
            <a:ext cx="10834234" cy="928207"/>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US" sz="3200" b="1" dirty="0"/>
              <a:t>Predicting Appliance Energy Consumption in Households</a:t>
            </a:r>
            <a:endParaRPr lang="en-US" sz="3200" dirty="0"/>
          </a:p>
        </p:txBody>
      </p:sp>
      <p:sp>
        <p:nvSpPr>
          <p:cNvPr id="3" name="Content Placeholder 2">
            <a:extLst>
              <a:ext uri="{FF2B5EF4-FFF2-40B4-BE49-F238E27FC236}">
                <a16:creationId xmlns:a16="http://schemas.microsoft.com/office/drawing/2014/main" id="{5498D2CD-3F24-F46B-D0FD-F213BDB36EC1}"/>
              </a:ext>
            </a:extLst>
          </p:cNvPr>
          <p:cNvSpPr>
            <a:spLocks noGrp="1"/>
          </p:cNvSpPr>
          <p:nvPr>
            <p:ph idx="1"/>
          </p:nvPr>
        </p:nvSpPr>
        <p:spPr>
          <a:xfrm>
            <a:off x="678884" y="1792495"/>
            <a:ext cx="5417116" cy="3273010"/>
          </a:xfrm>
          <a:prstGeom prst="rect">
            <a:avLst/>
          </a:prstGeom>
        </p:spPr>
        <p:txBody>
          <a:bodyPr>
            <a:normAutofit fontScale="55000" lnSpcReduction="20000"/>
          </a:bodyPr>
          <a:lstStyle>
            <a:lvl1pPr>
              <a:defRPr>
                <a:solidFill>
                  <a:schemeClr val="bg2">
                    <a:lumMod val="10000"/>
                  </a:schemeClr>
                </a:solidFill>
              </a:defRPr>
            </a:lvl1pPr>
            <a:lvl2pPr>
              <a:defRPr>
                <a:solidFill>
                  <a:schemeClr val="bg2">
                    <a:lumMod val="10000"/>
                  </a:schemeClr>
                </a:solidFill>
              </a:defRPr>
            </a:lvl2pPr>
            <a:lvl3pPr>
              <a:defRPr>
                <a:solidFill>
                  <a:schemeClr val="bg2">
                    <a:lumMod val="10000"/>
                  </a:schemeClr>
                </a:solidFill>
              </a:defRPr>
            </a:lvl3pPr>
            <a:lvl4pPr>
              <a:defRPr>
                <a:solidFill>
                  <a:schemeClr val="bg2">
                    <a:lumMod val="10000"/>
                  </a:schemeClr>
                </a:solidFill>
              </a:defRPr>
            </a:lvl4pPr>
            <a:lvl5pPr>
              <a:defRPr>
                <a:solidFill>
                  <a:schemeClr val="bg2">
                    <a:lumMod val="10000"/>
                  </a:schemeClr>
                </a:solidFill>
              </a:defRPr>
            </a:lvl5pPr>
          </a:lstStyle>
          <a:p>
            <a:pPr marL="0" lvl="0" indent="0" algn="just">
              <a:lnSpc>
                <a:spcPct val="120000"/>
              </a:lnSpc>
              <a:buNone/>
            </a:pPr>
            <a:r>
              <a:rPr lang="en-US" sz="5500" b="1" dirty="0">
                <a:latin typeface="Nunito" pitchFamily="2" charset="0"/>
              </a:rPr>
              <a:t> Project </a:t>
            </a:r>
            <a:r>
              <a:rPr lang="en-US" sz="5500" b="1" dirty="0">
                <a:solidFill>
                  <a:srgbClr val="374151"/>
                </a:solidFill>
                <a:latin typeface="Nunito" pitchFamily="2" charset="0"/>
                <a:ea typeface="+mn-lt"/>
                <a:cs typeface="+mn-lt"/>
              </a:rPr>
              <a:t>Introduction</a:t>
            </a:r>
          </a:p>
          <a:p>
            <a:pPr>
              <a:buFont typeface="Arial" panose="020B0604020202020204" pitchFamily="34" charset="0"/>
              <a:buChar char="•"/>
            </a:pPr>
            <a:r>
              <a:rPr lang="en-US" sz="4400" b="1" dirty="0"/>
              <a:t>Objective:</a:t>
            </a:r>
            <a:r>
              <a:rPr lang="en-US" sz="4400" dirty="0"/>
              <a:t> Develop a machine learning model to predict appliance energy consumption.</a:t>
            </a:r>
          </a:p>
          <a:p>
            <a:pPr>
              <a:buFont typeface="Arial" panose="020B0604020202020204" pitchFamily="34" charset="0"/>
              <a:buChar char="•"/>
            </a:pPr>
            <a:r>
              <a:rPr lang="en-US" sz="4400" b="1" dirty="0"/>
              <a:t>Importance:</a:t>
            </a:r>
            <a:r>
              <a:rPr lang="en-US" sz="4400" dirty="0"/>
              <a:t> Helps optimize energy usage, reduce costs, and improve efficiency.</a:t>
            </a:r>
          </a:p>
          <a:p>
            <a:pPr>
              <a:buFont typeface="Arial" panose="020B0604020202020204" pitchFamily="34" charset="0"/>
              <a:buChar char="•"/>
            </a:pPr>
            <a:r>
              <a:rPr lang="en-US" sz="4400" b="1" dirty="0"/>
              <a:t>Approach:</a:t>
            </a:r>
            <a:r>
              <a:rPr lang="en-US" sz="4400" dirty="0"/>
              <a:t> Data preprocessing, feature engineering, model selection, evaluation, and optimization.</a:t>
            </a:r>
          </a:p>
          <a:p>
            <a:pPr marL="0" lvl="0" indent="0" algn="just">
              <a:lnSpc>
                <a:spcPct val="120000"/>
              </a:lnSpc>
              <a:buNone/>
            </a:pPr>
            <a:endParaRPr lang="en-US" dirty="0">
              <a:latin typeface="Nunito" pitchFamily="2" charset="0"/>
            </a:endParaRPr>
          </a:p>
        </p:txBody>
      </p:sp>
      <p:pic>
        <p:nvPicPr>
          <p:cNvPr id="6" name="Picture 5">
            <a:extLst>
              <a:ext uri="{FF2B5EF4-FFF2-40B4-BE49-F238E27FC236}">
                <a16:creationId xmlns:a16="http://schemas.microsoft.com/office/drawing/2014/main" id="{B725A1A4-2549-4548-BA05-DF51EA5C3D8B}"/>
              </a:ext>
            </a:extLst>
          </p:cNvPr>
          <p:cNvPicPr>
            <a:picLocks noChangeAspect="1"/>
          </p:cNvPicPr>
          <p:nvPr/>
        </p:nvPicPr>
        <p:blipFill>
          <a:blip r:embed="rId2"/>
          <a:stretch>
            <a:fillRect/>
          </a:stretch>
        </p:blipFill>
        <p:spPr>
          <a:xfrm>
            <a:off x="5963084" y="1792495"/>
            <a:ext cx="5550032" cy="3700021"/>
          </a:xfrm>
          <a:prstGeom prst="rect">
            <a:avLst/>
          </a:prstGeom>
        </p:spPr>
      </p:pic>
    </p:spTree>
    <p:extLst>
      <p:ext uri="{BB962C8B-B14F-4D97-AF65-F5344CB8AC3E}">
        <p14:creationId xmlns:p14="http://schemas.microsoft.com/office/powerpoint/2010/main" val="2272459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A49395D-DDE9-484D-AB95-AD7324E9D9A4}"/>
              </a:ext>
            </a:extLst>
          </p:cNvPr>
          <p:cNvSpPr txBox="1">
            <a:spLocks noGrp="1"/>
          </p:cNvSpPr>
          <p:nvPr>
            <p:ph idx="1"/>
          </p:nvPr>
        </p:nvSpPr>
        <p:spPr>
          <a:xfrm>
            <a:off x="679450" y="1467423"/>
            <a:ext cx="6956261" cy="447146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lumMod val="10000"/>
                  </a:schemeClr>
                </a:solidFill>
                <a:latin typeface="Calibri" panose="020F050202020403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lumMod val="10000"/>
                  </a:schemeClr>
                </a:solidFill>
                <a:latin typeface="Calibri" panose="020F050202020403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lumMod val="10000"/>
                  </a:schemeClr>
                </a:solidFill>
                <a:latin typeface="Calibri" panose="020F050202020403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lumMod val="10000"/>
                  </a:schemeClr>
                </a:solidFill>
                <a:latin typeface="Calibri" panose="020F050202020403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Arial" panose="020B0604020202020204" pitchFamily="34" charset="0"/>
              <a:buChar char="•"/>
            </a:pPr>
            <a:r>
              <a:rPr lang="en-US" b="1" dirty="0"/>
              <a:t>Dataset Name:</a:t>
            </a:r>
            <a:r>
              <a:rPr lang="en-US" dirty="0"/>
              <a:t> energydata_complete.csv</a:t>
            </a:r>
          </a:p>
          <a:p>
            <a:pPr>
              <a:buFont typeface="Arial" panose="020B0604020202020204" pitchFamily="34" charset="0"/>
              <a:buChar char="•"/>
            </a:pPr>
            <a:r>
              <a:rPr lang="en-US" b="1" dirty="0"/>
              <a:t>Number of Rows:</a:t>
            </a:r>
            <a:r>
              <a:rPr lang="en-US" dirty="0"/>
              <a:t> 19,735</a:t>
            </a:r>
          </a:p>
          <a:p>
            <a:pPr>
              <a:buFont typeface="Arial" panose="020B0604020202020204" pitchFamily="34" charset="0"/>
              <a:buChar char="•"/>
            </a:pPr>
            <a:r>
              <a:rPr lang="en-US" b="1" dirty="0"/>
              <a:t>Number of Features:</a:t>
            </a:r>
            <a:r>
              <a:rPr lang="en-US" dirty="0"/>
              <a:t> 29</a:t>
            </a:r>
          </a:p>
          <a:p>
            <a:pPr>
              <a:buFont typeface="Arial" panose="020B0604020202020204" pitchFamily="34" charset="0"/>
              <a:buChar char="•"/>
            </a:pPr>
            <a:r>
              <a:rPr lang="en-US" b="1" dirty="0"/>
              <a:t>Target Variable:</a:t>
            </a:r>
            <a:r>
              <a:rPr lang="en-US" dirty="0"/>
              <a:t> Appliances (Energy Consumption in </a:t>
            </a:r>
            <a:r>
              <a:rPr lang="en-US" dirty="0" err="1"/>
              <a:t>Wh</a:t>
            </a:r>
            <a:r>
              <a:rPr lang="en-US" dirty="0"/>
              <a:t>)</a:t>
            </a:r>
          </a:p>
          <a:p>
            <a:pPr>
              <a:buFont typeface="Arial" panose="020B0604020202020204" pitchFamily="34" charset="0"/>
              <a:buChar char="•"/>
            </a:pPr>
            <a:r>
              <a:rPr lang="en-US" b="1" dirty="0"/>
              <a:t>Key Features:</a:t>
            </a:r>
            <a:r>
              <a:rPr lang="en-US" dirty="0"/>
              <a:t> Temperature, Humidity, Date-Time Information, and Weather Conditions</a:t>
            </a:r>
          </a:p>
          <a:p>
            <a:pPr marL="0" indent="0" algn="just">
              <a:lnSpc>
                <a:spcPct val="120000"/>
              </a:lnSpc>
              <a:buFont typeface="Arial" panose="020B0604020202020204" pitchFamily="34" charset="0"/>
              <a:buNone/>
            </a:pPr>
            <a:endParaRPr lang="en-US" dirty="0">
              <a:latin typeface="Nunito" pitchFamily="2" charset="0"/>
            </a:endParaRPr>
          </a:p>
        </p:txBody>
      </p:sp>
      <p:sp>
        <p:nvSpPr>
          <p:cNvPr id="5" name="Title 1">
            <a:extLst>
              <a:ext uri="{FF2B5EF4-FFF2-40B4-BE49-F238E27FC236}">
                <a16:creationId xmlns:a16="http://schemas.microsoft.com/office/drawing/2014/main" id="{0A205D1C-F536-4D8C-B280-1244DDA8EB62}"/>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200" b="1" dirty="0"/>
              <a:t>Dataset Overview</a:t>
            </a:r>
            <a:endParaRPr lang="en-IN" sz="3200" dirty="0"/>
          </a:p>
        </p:txBody>
      </p:sp>
      <p:pic>
        <p:nvPicPr>
          <p:cNvPr id="3" name="Picture 2">
            <a:extLst>
              <a:ext uri="{FF2B5EF4-FFF2-40B4-BE49-F238E27FC236}">
                <a16:creationId xmlns:a16="http://schemas.microsoft.com/office/drawing/2014/main" id="{9BC5CDFD-3908-40F6-B356-437CE087CB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7651" y="1638936"/>
            <a:ext cx="3580127" cy="3580127"/>
          </a:xfrm>
          <a:prstGeom prst="rect">
            <a:avLst/>
          </a:prstGeom>
        </p:spPr>
      </p:pic>
    </p:spTree>
    <p:extLst>
      <p:ext uri="{BB962C8B-B14F-4D97-AF65-F5344CB8AC3E}">
        <p14:creationId xmlns:p14="http://schemas.microsoft.com/office/powerpoint/2010/main" val="37717072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242D173-8B3B-4BA1-A2E1-7BE0E9249900}"/>
              </a:ext>
            </a:extLst>
          </p:cNvPr>
          <p:cNvSpPr/>
          <p:nvPr/>
        </p:nvSpPr>
        <p:spPr>
          <a:xfrm>
            <a:off x="0" y="0"/>
            <a:ext cx="12192000" cy="6858000"/>
          </a:xfrm>
          <a:prstGeom prst="rect">
            <a:avLst/>
          </a:prstGeom>
          <a:solidFill>
            <a:srgbClr val="161A3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itle 1">
            <a:extLst>
              <a:ext uri="{FF2B5EF4-FFF2-40B4-BE49-F238E27FC236}">
                <a16:creationId xmlns:a16="http://schemas.microsoft.com/office/drawing/2014/main" id="{3B830DC6-E95D-48B8-93A8-72153BC05C4F}"/>
              </a:ext>
            </a:extLst>
          </p:cNvPr>
          <p:cNvSpPr>
            <a:spLocks noGrp="1"/>
          </p:cNvSpPr>
          <p:nvPr>
            <p:ph type="title"/>
          </p:nvPr>
        </p:nvSpPr>
        <p:spPr>
          <a:xfrm>
            <a:off x="679450" y="433632"/>
            <a:ext cx="10833100" cy="725865"/>
          </a:xfrm>
          <a:solidFill>
            <a:schemeClr val="bg1"/>
          </a:solidFill>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600" b="1" i="0" dirty="0">
                <a:solidFill>
                  <a:srgbClr val="161A3E"/>
                </a:solidFill>
                <a:effectLst/>
                <a:latin typeface="Figtree"/>
              </a:rPr>
              <a:t>The Project Workflow</a:t>
            </a:r>
          </a:p>
        </p:txBody>
      </p:sp>
      <p:pic>
        <p:nvPicPr>
          <p:cNvPr id="5" name="Picture 4">
            <a:extLst>
              <a:ext uri="{FF2B5EF4-FFF2-40B4-BE49-F238E27FC236}">
                <a16:creationId xmlns:a16="http://schemas.microsoft.com/office/drawing/2014/main" id="{B4B4C59D-8A6A-4656-8C4B-14CB48F94A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450" y="1159497"/>
            <a:ext cx="10833100" cy="5392132"/>
          </a:xfrm>
          <a:prstGeom prst="rect">
            <a:avLst/>
          </a:prstGeom>
        </p:spPr>
      </p:pic>
    </p:spTree>
    <p:extLst>
      <p:ext uri="{BB962C8B-B14F-4D97-AF65-F5344CB8AC3E}">
        <p14:creationId xmlns:p14="http://schemas.microsoft.com/office/powerpoint/2010/main" val="19083624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0C471-F0FA-4D8F-A21A-219C9F9534CC}"/>
              </a:ext>
            </a:extLst>
          </p:cNvPr>
          <p:cNvSpPr>
            <a:spLocks noGrp="1"/>
          </p:cNvSpPr>
          <p:nvPr>
            <p:ph type="title"/>
          </p:nvPr>
        </p:nvSpPr>
        <p:spPr>
          <a:xfrm>
            <a:off x="678883" y="338726"/>
            <a:ext cx="10834233" cy="868571"/>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b="1" spc="-30" dirty="0">
                <a:solidFill>
                  <a:schemeClr val="bg1"/>
                </a:solidFill>
                <a:latin typeface="Nunito"/>
                <a:cs typeface="Times New Roman"/>
              </a:rPr>
              <a:t>Data Preprocessing</a:t>
            </a:r>
            <a:endParaRPr lang="en-IN" dirty="0">
              <a:solidFill>
                <a:schemeClr val="bg1"/>
              </a:solidFill>
            </a:endParaRPr>
          </a:p>
        </p:txBody>
      </p:sp>
      <p:pic>
        <p:nvPicPr>
          <p:cNvPr id="6" name="Content Placeholder 5">
            <a:extLst>
              <a:ext uri="{FF2B5EF4-FFF2-40B4-BE49-F238E27FC236}">
                <a16:creationId xmlns:a16="http://schemas.microsoft.com/office/drawing/2014/main" id="{B9987BED-EE30-449B-B1B0-C4284F00678A}"/>
              </a:ext>
            </a:extLst>
          </p:cNvPr>
          <p:cNvPicPr>
            <a:picLocks noGrp="1" noChangeAspect="1"/>
          </p:cNvPicPr>
          <p:nvPr>
            <p:ph sz="half" idx="1"/>
          </p:nvPr>
        </p:nvPicPr>
        <p:blipFill rotWithShape="1">
          <a:blip r:embed="rId2" cstate="print">
            <a:extLst>
              <a:ext uri="{28A0092B-C50C-407E-A947-70E740481C1C}">
                <a14:useLocalDpi xmlns:a14="http://schemas.microsoft.com/office/drawing/2010/main" val="0"/>
              </a:ext>
            </a:extLst>
          </a:blip>
          <a:srcRect l="10330" r="17025"/>
          <a:stretch/>
        </p:blipFill>
        <p:spPr>
          <a:xfrm>
            <a:off x="881274" y="1986123"/>
            <a:ext cx="3879569" cy="3429267"/>
          </a:xfrm>
          <a:effectLst>
            <a:outerShdw blurRad="241300" dist="38100" dir="5400000" sx="101000" sy="101000" algn="t" rotWithShape="0">
              <a:prstClr val="black">
                <a:alpha val="40000"/>
              </a:prstClr>
            </a:outerShdw>
          </a:effectLst>
        </p:spPr>
      </p:pic>
      <p:pic>
        <p:nvPicPr>
          <p:cNvPr id="8" name="Content Placeholder 7">
            <a:extLst>
              <a:ext uri="{FF2B5EF4-FFF2-40B4-BE49-F238E27FC236}">
                <a16:creationId xmlns:a16="http://schemas.microsoft.com/office/drawing/2014/main" id="{1FB22E83-EF10-4059-8579-B007D071ED75}"/>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599" b="1"/>
          <a:stretch/>
        </p:blipFill>
        <p:spPr>
          <a:xfrm>
            <a:off x="5932218" y="2145373"/>
            <a:ext cx="5580332" cy="3270017"/>
          </a:xfrm>
        </p:spPr>
      </p:pic>
      <p:pic>
        <p:nvPicPr>
          <p:cNvPr id="9" name="Picture 8" descr="Data Preprocessing in 2023: Importance &amp; 5 Steps">
            <a:extLst>
              <a:ext uri="{FF2B5EF4-FFF2-40B4-BE49-F238E27FC236}">
                <a16:creationId xmlns:a16="http://schemas.microsoft.com/office/drawing/2014/main" id="{63C93D00-D261-44BC-A8A7-6053FF0A312D}"/>
              </a:ext>
            </a:extLst>
          </p:cNvPr>
          <p:cNvPicPr>
            <a:picLocks noChangeAspect="1"/>
          </p:cNvPicPr>
          <p:nvPr/>
        </p:nvPicPr>
        <p:blipFill rotWithShape="1">
          <a:blip r:embed="rId4"/>
          <a:srcRect l="3662" t="13618" r="4185" b="9078"/>
          <a:stretch/>
        </p:blipFill>
        <p:spPr>
          <a:xfrm>
            <a:off x="5399230" y="2116619"/>
            <a:ext cx="5911496" cy="314030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09863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B623867-F125-4967-8AC1-83E1B1C467A6}"/>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200" b="1" dirty="0"/>
              <a:t>Data Pre-processing</a:t>
            </a:r>
            <a:endParaRPr lang="en-IN" sz="3600" b="1" i="0" dirty="0">
              <a:solidFill>
                <a:srgbClr val="E5E7EB"/>
              </a:solidFill>
              <a:effectLst/>
              <a:latin typeface="Figtree"/>
            </a:endParaRPr>
          </a:p>
        </p:txBody>
      </p:sp>
      <p:pic>
        <p:nvPicPr>
          <p:cNvPr id="5" name="Picture 4">
            <a:extLst>
              <a:ext uri="{FF2B5EF4-FFF2-40B4-BE49-F238E27FC236}">
                <a16:creationId xmlns:a16="http://schemas.microsoft.com/office/drawing/2014/main" id="{B55A9CA6-EB7C-4BCE-BB90-8FC5DD494B1F}"/>
              </a:ext>
            </a:extLst>
          </p:cNvPr>
          <p:cNvPicPr>
            <a:picLocks noChangeAspect="1"/>
          </p:cNvPicPr>
          <p:nvPr/>
        </p:nvPicPr>
        <p:blipFill>
          <a:blip r:embed="rId2"/>
          <a:stretch>
            <a:fillRect/>
          </a:stretch>
        </p:blipFill>
        <p:spPr>
          <a:xfrm>
            <a:off x="6583800" y="1396720"/>
            <a:ext cx="4772388" cy="4607169"/>
          </a:xfrm>
          <a:prstGeom prst="rect">
            <a:avLst/>
          </a:prstGeom>
        </p:spPr>
      </p:pic>
      <p:sp>
        <p:nvSpPr>
          <p:cNvPr id="10" name="Rectangle 4">
            <a:extLst>
              <a:ext uri="{FF2B5EF4-FFF2-40B4-BE49-F238E27FC236}">
                <a16:creationId xmlns:a16="http://schemas.microsoft.com/office/drawing/2014/main" id="{C13AA963-A004-4091-A07B-0AC15C1AABA2}"/>
              </a:ext>
            </a:extLst>
          </p:cNvPr>
          <p:cNvSpPr>
            <a:spLocks noGrp="1" noChangeArrowheads="1"/>
          </p:cNvSpPr>
          <p:nvPr>
            <p:ph idx="1"/>
          </p:nvPr>
        </p:nvSpPr>
        <p:spPr bwMode="auto">
          <a:xfrm>
            <a:off x="678884" y="1776097"/>
            <a:ext cx="6212110" cy="41960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50000"/>
              </a:lnSpc>
              <a:spcBef>
                <a:spcPct val="0"/>
              </a:spcBef>
              <a:spcAft>
                <a:spcPct val="0"/>
              </a:spcAft>
            </a:pPr>
            <a:r>
              <a:rPr kumimoji="0" lang="en-US" altLang="en-US" sz="1800" i="0" u="none" strike="noStrike" cap="none" normalizeH="0" baseline="0" dirty="0">
                <a:ln>
                  <a:noFill/>
                </a:ln>
                <a:solidFill>
                  <a:schemeClr val="tx1"/>
                </a:solidFill>
                <a:effectLst/>
                <a:latin typeface="Arial" panose="020B0604020202020204" pitchFamily="34" charset="0"/>
              </a:rPr>
              <a:t>Convert date column to </a:t>
            </a:r>
            <a:r>
              <a:rPr kumimoji="0" lang="en-US" altLang="en-US" sz="1800" i="0" u="none" strike="noStrike" cap="none" normalizeH="0" baseline="0" dirty="0" err="1">
                <a:ln>
                  <a:noFill/>
                </a:ln>
                <a:solidFill>
                  <a:schemeClr val="tx1"/>
                </a:solidFill>
                <a:effectLst/>
                <a:latin typeface="Arial" panose="020B0604020202020204" pitchFamily="34" charset="0"/>
              </a:rPr>
              <a:t>DateTime</a:t>
            </a:r>
            <a:r>
              <a:rPr kumimoji="0" lang="en-US" altLang="en-US" sz="1800" i="0" u="none" strike="noStrike" cap="none" normalizeH="0" baseline="0" dirty="0">
                <a:ln>
                  <a:noFill/>
                </a:ln>
                <a:solidFill>
                  <a:schemeClr val="tx1"/>
                </a:solidFill>
                <a:effectLst/>
                <a:latin typeface="Arial" panose="020B0604020202020204" pitchFamily="34" charset="0"/>
              </a:rPr>
              <a:t> format.</a:t>
            </a:r>
          </a:p>
          <a:p>
            <a:pPr eaLnBrk="0" fontAlgn="base" hangingPunct="0">
              <a:lnSpc>
                <a:spcPct val="15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Extract time-based features:</a:t>
            </a:r>
            <a:r>
              <a:rPr kumimoji="0" lang="en-US" altLang="en-US" sz="1800" b="0" i="0" u="none" strike="noStrike" cap="none" normalizeH="0" baseline="0" dirty="0">
                <a:ln>
                  <a:noFill/>
                </a:ln>
                <a:solidFill>
                  <a:schemeClr val="tx1"/>
                </a:solidFill>
                <a:effectLst/>
                <a:latin typeface="Arial" panose="020B0604020202020204" pitchFamily="34" charset="0"/>
              </a:rPr>
              <a:t> Hour, Day, Month, Weekday, Weekend Indicator</a:t>
            </a:r>
          </a:p>
          <a:p>
            <a:pPr eaLnBrk="0" fontAlgn="base" hangingPunct="0">
              <a:lnSpc>
                <a:spcPct val="15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Feature Engineering: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lnSpc>
                <a:spcPct val="15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Sinusoidal encoding of hour (</a:t>
            </a:r>
            <a:r>
              <a:rPr kumimoji="0" lang="en-US" altLang="en-US" sz="1000" b="0" i="0" u="none" strike="noStrike" cap="none" normalizeH="0" baseline="0" dirty="0" err="1">
                <a:ln>
                  <a:noFill/>
                </a:ln>
                <a:solidFill>
                  <a:schemeClr val="tx1"/>
                </a:solidFill>
                <a:effectLst/>
                <a:latin typeface="Arial Unicode MS"/>
              </a:rPr>
              <a:t>hour_sin</a:t>
            </a:r>
            <a:r>
              <a:rPr kumimoji="0" lang="en-US" altLang="en-US" sz="800" b="0" i="0" u="none" strike="noStrike" cap="none" normalizeH="0" baseline="0" dirty="0">
                <a:ln>
                  <a:noFill/>
                </a:ln>
                <a:solidFill>
                  <a:schemeClr val="tx1"/>
                </a:solidFill>
                <a:effectLst/>
              </a:rPr>
              <a:t>, </a:t>
            </a:r>
            <a:r>
              <a:rPr kumimoji="0" lang="en-US" altLang="en-US" sz="1000" b="0" i="0" u="none" strike="noStrike" cap="none" normalizeH="0" baseline="0" dirty="0" err="1">
                <a:ln>
                  <a:noFill/>
                </a:ln>
                <a:solidFill>
                  <a:schemeClr val="tx1"/>
                </a:solidFill>
                <a:effectLst/>
                <a:latin typeface="Arial Unicode MS"/>
              </a:rPr>
              <a:t>hour_cos</a:t>
            </a:r>
            <a:r>
              <a:rPr kumimoji="0" lang="en-US" altLang="en-US" sz="800" b="0" i="0" u="none" strike="noStrike" cap="none" normalizeH="0" baseline="0" dirty="0">
                <a:ln>
                  <a:noFill/>
                </a:ln>
                <a:solidFill>
                  <a:schemeClr val="tx1"/>
                </a:solidFill>
                <a:effectLst/>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lvl="1" eaLnBrk="0" fontAlgn="base" hangingPunct="0">
              <a:lnSpc>
                <a:spcPct val="15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Temperature-Humidity Ratio</a:t>
            </a:r>
          </a:p>
          <a:p>
            <a:pPr lvl="1" eaLnBrk="0" fontAlgn="base" hangingPunct="0">
              <a:lnSpc>
                <a:spcPct val="15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Outdoor Temperature Variation</a:t>
            </a:r>
          </a:p>
          <a:p>
            <a:pPr lvl="1" eaLnBrk="0" fontAlgn="base" hangingPunct="0">
              <a:lnSpc>
                <a:spcPct val="150000"/>
              </a:lnSpc>
              <a:spcBef>
                <a:spcPct val="0"/>
              </a:spcBef>
              <a:spcAft>
                <a:spcPct val="0"/>
              </a:spcAft>
            </a:pPr>
            <a:r>
              <a:rPr kumimoji="0" lang="en-US" altLang="en-US" sz="1800" b="0" i="0" u="none" strike="noStrike" cap="none" normalizeH="0" baseline="0" dirty="0">
                <a:ln>
                  <a:noFill/>
                </a:ln>
                <a:solidFill>
                  <a:schemeClr val="tx1"/>
                </a:solidFill>
                <a:effectLst/>
                <a:latin typeface="Arial" panose="020B0604020202020204" pitchFamily="34" charset="0"/>
              </a:rPr>
              <a:t>Pressure-Humidity Interaction</a:t>
            </a:r>
          </a:p>
          <a:p>
            <a:pPr eaLnBrk="0" fontAlgn="base" hangingPunct="0">
              <a:lnSpc>
                <a:spcPct val="150000"/>
              </a:lnSpc>
              <a:spcBef>
                <a:spcPct val="0"/>
              </a:spcBef>
              <a:spcAft>
                <a:spcPct val="0"/>
              </a:spcAft>
            </a:pPr>
            <a:r>
              <a:rPr kumimoji="0" lang="en-US" altLang="en-US" sz="1800" b="1" i="0" u="none" strike="noStrike" cap="none" normalizeH="0" baseline="0" dirty="0">
                <a:ln>
                  <a:noFill/>
                </a:ln>
                <a:solidFill>
                  <a:schemeClr val="tx1"/>
                </a:solidFill>
                <a:effectLst/>
                <a:latin typeface="Arial" panose="020B0604020202020204" pitchFamily="34" charset="0"/>
              </a:rPr>
              <a:t>Scaling:</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StandardScaler</a:t>
            </a:r>
            <a:r>
              <a:rPr kumimoji="0" lang="en-US" altLang="en-US" sz="1800" b="0" i="0" u="none" strike="noStrike" cap="none" normalizeH="0" baseline="0" dirty="0">
                <a:ln>
                  <a:noFill/>
                </a:ln>
                <a:solidFill>
                  <a:schemeClr val="tx1"/>
                </a:solidFill>
                <a:effectLst/>
                <a:latin typeface="Arial" panose="020B0604020202020204" pitchFamily="34" charset="0"/>
              </a:rPr>
              <a:t> applied to numerical features.</a:t>
            </a:r>
          </a:p>
          <a:p>
            <a:pPr eaLnBrk="0" fontAlgn="base" hangingPunct="0">
              <a:lnSpc>
                <a:spcPct val="150000"/>
              </a:lnSpc>
              <a:spcBef>
                <a:spcPct val="0"/>
              </a:spcBef>
              <a:spcAft>
                <a:spcPct val="0"/>
              </a:spcAf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483420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8288D20-0613-4063-9856-978495BC9E8A}"/>
              </a:ext>
            </a:extLst>
          </p:cNvPr>
          <p:cNvSpPr>
            <a:spLocks noGrp="1"/>
          </p:cNvSpPr>
          <p:nvPr>
            <p:ph type="title"/>
          </p:nvPr>
        </p:nvSpPr>
        <p:spPr>
          <a:xfrm>
            <a:off x="679450" y="603250"/>
            <a:ext cx="10833100" cy="612775"/>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600" b="1" spc="-30" dirty="0">
                <a:solidFill>
                  <a:schemeClr val="bg1"/>
                </a:solidFill>
                <a:latin typeface="Nunito"/>
                <a:cs typeface="Times New Roman"/>
              </a:rPr>
              <a:t>Exploratory Data Analysis (EDA)</a:t>
            </a:r>
            <a:endParaRPr lang="en-IN" sz="3600" b="1" i="0" dirty="0">
              <a:solidFill>
                <a:srgbClr val="E5E7EB"/>
              </a:solidFill>
              <a:effectLst/>
              <a:latin typeface="Figtree"/>
            </a:endParaRPr>
          </a:p>
        </p:txBody>
      </p:sp>
      <p:sp>
        <p:nvSpPr>
          <p:cNvPr id="5" name="Content Placeholder 4">
            <a:extLst>
              <a:ext uri="{FF2B5EF4-FFF2-40B4-BE49-F238E27FC236}">
                <a16:creationId xmlns:a16="http://schemas.microsoft.com/office/drawing/2014/main" id="{B0BFB255-D59B-4384-B792-219D0A5BAE2E}"/>
              </a:ext>
            </a:extLst>
          </p:cNvPr>
          <p:cNvSpPr>
            <a:spLocks noGrp="1"/>
          </p:cNvSpPr>
          <p:nvPr>
            <p:ph idx="1"/>
          </p:nvPr>
        </p:nvSpPr>
        <p:spPr>
          <a:xfrm>
            <a:off x="679450" y="1442301"/>
            <a:ext cx="10833100" cy="4631474"/>
          </a:xfrm>
        </p:spPr>
        <p:txBody>
          <a:bodyPr>
            <a:normAutofit fontScale="77500" lnSpcReduction="20000"/>
          </a:bodyPr>
          <a:lstStyle/>
          <a:p>
            <a:r>
              <a:rPr lang="en-US" sz="2200" b="1" dirty="0">
                <a:solidFill>
                  <a:schemeClr val="tx1"/>
                </a:solidFill>
                <a:latin typeface="Nunito"/>
                <a:ea typeface="+mn-lt"/>
                <a:cs typeface="+mn-lt"/>
              </a:rPr>
              <a:t>What is EDA?</a:t>
            </a:r>
            <a:endParaRPr lang="en-US" sz="2200" dirty="0">
              <a:solidFill>
                <a:schemeClr val="tx1"/>
              </a:solidFill>
              <a:latin typeface="Nunito"/>
            </a:endParaRPr>
          </a:p>
          <a:p>
            <a:pPr marL="742950" lvl="1" indent="-285750">
              <a:buFont typeface="Arial"/>
              <a:buChar char="•"/>
            </a:pPr>
            <a:r>
              <a:rPr lang="en-US" sz="2200" b="1" dirty="0">
                <a:solidFill>
                  <a:schemeClr val="tx1"/>
                </a:solidFill>
                <a:latin typeface="Nunito"/>
                <a:ea typeface="+mn-lt"/>
                <a:cs typeface="+mn-lt"/>
              </a:rPr>
              <a:t>EDA</a:t>
            </a:r>
            <a:r>
              <a:rPr lang="en-US" sz="2200" dirty="0">
                <a:solidFill>
                  <a:schemeClr val="tx1"/>
                </a:solidFill>
                <a:latin typeface="Nunito"/>
                <a:ea typeface="+mn-lt"/>
                <a:cs typeface="+mn-lt"/>
              </a:rPr>
              <a:t> is the initial phase of data analysis.</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It's about examining and understanding your data before diving into modeling.</a:t>
            </a:r>
          </a:p>
          <a:p>
            <a:pPr marL="285750" indent="-285750">
              <a:buFont typeface="Arial"/>
              <a:buChar char="•"/>
            </a:pPr>
            <a:endParaRPr lang="en-US" sz="2200" dirty="0">
              <a:solidFill>
                <a:schemeClr val="tx1"/>
              </a:solidFill>
              <a:latin typeface="Nunito"/>
              <a:ea typeface="+mn-lt"/>
              <a:cs typeface="+mn-lt"/>
            </a:endParaRPr>
          </a:p>
          <a:p>
            <a:r>
              <a:rPr lang="en-US" sz="2200" b="1" dirty="0">
                <a:solidFill>
                  <a:schemeClr val="tx1"/>
                </a:solidFill>
                <a:latin typeface="Nunito"/>
                <a:ea typeface="+mn-lt"/>
                <a:cs typeface="+mn-lt"/>
              </a:rPr>
              <a:t>Basic Statistics</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Utilize basic statistics to summarize data.</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Key stats include mean, median, and standard deviation.</a:t>
            </a:r>
          </a:p>
          <a:p>
            <a:pPr marL="285750" indent="-285750">
              <a:buFont typeface="Arial"/>
              <a:buChar char="•"/>
            </a:pPr>
            <a:endParaRPr lang="en-US" sz="2200" dirty="0">
              <a:solidFill>
                <a:schemeClr val="tx1"/>
              </a:solidFill>
              <a:latin typeface="Nunito"/>
              <a:ea typeface="+mn-lt"/>
              <a:cs typeface="+mn-lt"/>
            </a:endParaRPr>
          </a:p>
          <a:p>
            <a:r>
              <a:rPr lang="en-US" sz="2200" b="1" dirty="0">
                <a:solidFill>
                  <a:schemeClr val="tx1"/>
                </a:solidFill>
                <a:latin typeface="Nunito"/>
                <a:ea typeface="+mn-lt"/>
                <a:cs typeface="+mn-lt"/>
              </a:rPr>
              <a:t>Data Summary</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Summarize the main characteristics of the data.</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Identify patterns, anomalies, and insights.</a:t>
            </a:r>
          </a:p>
          <a:p>
            <a:pPr marL="285750" indent="-285750">
              <a:buFont typeface="Arial"/>
              <a:buChar char="•"/>
            </a:pPr>
            <a:endParaRPr lang="en-US" sz="2200" dirty="0">
              <a:solidFill>
                <a:schemeClr val="tx1"/>
              </a:solidFill>
              <a:latin typeface="Nunito"/>
              <a:ea typeface="+mn-lt"/>
              <a:cs typeface="+mn-lt"/>
            </a:endParaRPr>
          </a:p>
          <a:p>
            <a:r>
              <a:rPr lang="en-US" sz="2200" b="1" dirty="0">
                <a:solidFill>
                  <a:schemeClr val="tx1"/>
                </a:solidFill>
                <a:latin typeface="Nunito"/>
                <a:ea typeface="+mn-lt"/>
                <a:cs typeface="+mn-lt"/>
              </a:rPr>
              <a:t>Importance of EDA</a:t>
            </a:r>
            <a:endParaRPr lang="en-US" sz="2200" dirty="0">
              <a:solidFill>
                <a:schemeClr val="tx1"/>
              </a:solidFill>
              <a:latin typeface="Nunito"/>
            </a:endParaRPr>
          </a:p>
          <a:p>
            <a:pPr marL="742950" lvl="1" indent="-285750">
              <a:buFont typeface="Arial"/>
              <a:buChar char="•"/>
            </a:pPr>
            <a:r>
              <a:rPr lang="en-US" sz="2200" dirty="0">
                <a:solidFill>
                  <a:schemeClr val="tx1"/>
                </a:solidFill>
                <a:latin typeface="Nunito"/>
                <a:ea typeface="+mn-lt"/>
                <a:cs typeface="+mn-lt"/>
              </a:rPr>
              <a:t>EDA helps identify data trends, issues, and outliers.</a:t>
            </a:r>
          </a:p>
          <a:p>
            <a:pPr marL="742950" lvl="1" indent="-285750">
              <a:buFont typeface="Arial"/>
              <a:buChar char="•"/>
            </a:pPr>
            <a:r>
              <a:rPr lang="en-US" sz="2200" dirty="0">
                <a:solidFill>
                  <a:schemeClr val="tx1"/>
                </a:solidFill>
                <a:latin typeface="Nunito"/>
                <a:ea typeface="+mn-lt"/>
                <a:cs typeface="+mn-lt"/>
              </a:rPr>
              <a:t>It guides data preprocessing and feature selection.</a:t>
            </a:r>
          </a:p>
          <a:p>
            <a:pPr marL="742950" lvl="1" indent="-285750">
              <a:buFont typeface="Arial"/>
              <a:buChar char="•"/>
            </a:pPr>
            <a:r>
              <a:rPr lang="en-US" sz="2200" dirty="0">
                <a:solidFill>
                  <a:schemeClr val="tx1"/>
                </a:solidFill>
                <a:latin typeface="Nunito"/>
                <a:ea typeface="+mn-lt"/>
                <a:cs typeface="+mn-lt"/>
              </a:rPr>
              <a:t>A crucial step before building predictive models.</a:t>
            </a:r>
          </a:p>
          <a:p>
            <a:endParaRPr lang="en-IN" dirty="0">
              <a:solidFill>
                <a:schemeClr val="tx1"/>
              </a:solidFill>
            </a:endParaRPr>
          </a:p>
        </p:txBody>
      </p:sp>
    </p:spTree>
    <p:extLst>
      <p:ext uri="{BB962C8B-B14F-4D97-AF65-F5344CB8AC3E}">
        <p14:creationId xmlns:p14="http://schemas.microsoft.com/office/powerpoint/2010/main" val="229551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E37460-34D2-49D2-8098-CAD3AC5D7CAF}"/>
              </a:ext>
            </a:extLst>
          </p:cNvPr>
          <p:cNvSpPr>
            <a:spLocks noGrp="1"/>
          </p:cNvSpPr>
          <p:nvPr>
            <p:ph idx="1"/>
          </p:nvPr>
        </p:nvSpPr>
        <p:spPr>
          <a:xfrm>
            <a:off x="678884" y="1675075"/>
            <a:ext cx="6117842" cy="3891712"/>
          </a:xfrm>
        </p:spPr>
        <p:txBody>
          <a:bodyPr>
            <a:normAutofit/>
          </a:bodyPr>
          <a:lstStyle/>
          <a:p>
            <a:pPr>
              <a:buFont typeface="Arial" panose="020B0604020202020204" pitchFamily="34" charset="0"/>
              <a:buChar char="•"/>
            </a:pPr>
            <a:r>
              <a:rPr lang="en-US" sz="2400" b="1" dirty="0"/>
              <a:t>Data Distribution:</a:t>
            </a:r>
            <a:r>
              <a:rPr lang="en-US" sz="2400" dirty="0"/>
              <a:t> Histogram of Appliance Energy Consumption.</a:t>
            </a:r>
          </a:p>
          <a:p>
            <a:pPr>
              <a:buFont typeface="Arial" panose="020B0604020202020204" pitchFamily="34" charset="0"/>
              <a:buChar char="•"/>
            </a:pPr>
            <a:r>
              <a:rPr lang="en-US" sz="2400" b="1" dirty="0"/>
              <a:t>Correlation Analysis:</a:t>
            </a:r>
            <a:r>
              <a:rPr lang="en-US" sz="2400" dirty="0"/>
              <a:t> Heatmap to visualize feature relationships.</a:t>
            </a:r>
          </a:p>
          <a:p>
            <a:pPr>
              <a:buFont typeface="Arial" panose="020B0604020202020204" pitchFamily="34" charset="0"/>
              <a:buChar char="•"/>
            </a:pPr>
            <a:r>
              <a:rPr lang="en-US" sz="2400" b="1" dirty="0"/>
              <a:t>Observations:</a:t>
            </a:r>
            <a:r>
              <a:rPr lang="en-US" sz="2400" dirty="0"/>
              <a:t> Some features show strong correlation with energy consumption.</a:t>
            </a:r>
          </a:p>
        </p:txBody>
      </p:sp>
      <p:sp>
        <p:nvSpPr>
          <p:cNvPr id="4" name="Title 1">
            <a:extLst>
              <a:ext uri="{FF2B5EF4-FFF2-40B4-BE49-F238E27FC236}">
                <a16:creationId xmlns:a16="http://schemas.microsoft.com/office/drawing/2014/main" id="{A9210F41-301B-4D30-AD29-5D7EF96CB4EB}"/>
              </a:ext>
            </a:extLst>
          </p:cNvPr>
          <p:cNvSpPr>
            <a:spLocks noGrp="1"/>
          </p:cNvSpPr>
          <p:nvPr>
            <p:ph type="title"/>
          </p:nvPr>
        </p:nvSpPr>
        <p:spPr>
          <a:xfrm>
            <a:off x="679450" y="290285"/>
            <a:ext cx="10833100" cy="907912"/>
          </a:xfrm>
        </p:spPr>
        <p:style>
          <a:lnRef idx="2">
            <a:schemeClr val="dk1">
              <a:shade val="50000"/>
            </a:schemeClr>
          </a:lnRef>
          <a:fillRef idx="1">
            <a:schemeClr val="dk1"/>
          </a:fillRef>
          <a:effectRef idx="0">
            <a:schemeClr val="dk1"/>
          </a:effectRef>
          <a:fontRef idx="minor">
            <a:schemeClr val="lt1"/>
          </a:fontRef>
        </p:style>
        <p:txBody>
          <a:bodyPr>
            <a:normAutofit/>
          </a:bodyPr>
          <a:lstStyle/>
          <a:p>
            <a:pPr algn="ctr"/>
            <a:r>
              <a:rPr lang="en-IN" sz="3600" b="1" spc="-30" dirty="0">
                <a:solidFill>
                  <a:schemeClr val="bg1"/>
                </a:solidFill>
                <a:latin typeface="Nunito"/>
                <a:cs typeface="Times New Roman"/>
              </a:rPr>
              <a:t>Exploratory Data Analysis (EDA)</a:t>
            </a:r>
            <a:endParaRPr lang="en-IN" sz="3600" b="1" i="0" dirty="0">
              <a:solidFill>
                <a:srgbClr val="E5E7EB"/>
              </a:solidFill>
              <a:effectLst/>
              <a:latin typeface="Figtree"/>
            </a:endParaRPr>
          </a:p>
        </p:txBody>
      </p:sp>
      <p:pic>
        <p:nvPicPr>
          <p:cNvPr id="2" name="Picture 1">
            <a:extLst>
              <a:ext uri="{FF2B5EF4-FFF2-40B4-BE49-F238E27FC236}">
                <a16:creationId xmlns:a16="http://schemas.microsoft.com/office/drawing/2014/main" id="{6435E5B3-B4C2-4995-92DC-3938317CFB6D}"/>
              </a:ext>
            </a:extLst>
          </p:cNvPr>
          <p:cNvPicPr>
            <a:picLocks noChangeAspect="1"/>
          </p:cNvPicPr>
          <p:nvPr/>
        </p:nvPicPr>
        <p:blipFill>
          <a:blip r:embed="rId2"/>
          <a:stretch>
            <a:fillRect/>
          </a:stretch>
        </p:blipFill>
        <p:spPr>
          <a:xfrm>
            <a:off x="6714582" y="1712827"/>
            <a:ext cx="4797968" cy="3432345"/>
          </a:xfrm>
          <a:prstGeom prst="rect">
            <a:avLst/>
          </a:prstGeom>
        </p:spPr>
      </p:pic>
    </p:spTree>
    <p:extLst>
      <p:ext uri="{BB962C8B-B14F-4D97-AF65-F5344CB8AC3E}">
        <p14:creationId xmlns:p14="http://schemas.microsoft.com/office/powerpoint/2010/main" val="1735727916"/>
      </p:ext>
    </p:extLst>
  </p:cSld>
  <p:clrMapOvr>
    <a:masterClrMapping/>
  </p:clrMapOvr>
</p:sld>
</file>

<file path=ppt/theme/theme1.xml><?xml version="1.0" encoding="utf-8"?>
<a:theme xmlns:a="http://schemas.openxmlformats.org/drawingml/2006/main" name="BIA Template">
  <a:themeElements>
    <a:clrScheme name="Custom 4">
      <a:dk1>
        <a:srgbClr val="161A3E"/>
      </a:dk1>
      <a:lt1>
        <a:sysClr val="window" lastClr="FFFFFF"/>
      </a:lt1>
      <a:dk2>
        <a:srgbClr val="44546A"/>
      </a:dk2>
      <a:lt2>
        <a:srgbClr val="E7E6E6"/>
      </a:lt2>
      <a:accent1>
        <a:srgbClr val="4472C4"/>
      </a:accent1>
      <a:accent2>
        <a:srgbClr val="ED7D31"/>
      </a:accent2>
      <a:accent3>
        <a:srgbClr val="44546A"/>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7865</TotalTime>
  <Words>678</Words>
  <Application>Microsoft Office PowerPoint</Application>
  <PresentationFormat>Widescreen</PresentationFormat>
  <Paragraphs>116</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Arial Unicode MS</vt:lpstr>
      <vt:lpstr>Calibri</vt:lpstr>
      <vt:lpstr>Figtree</vt:lpstr>
      <vt:lpstr>Nunito</vt:lpstr>
      <vt:lpstr>BIA Template</vt:lpstr>
      <vt:lpstr>PowerPoint Presentation</vt:lpstr>
      <vt:lpstr>Agenda</vt:lpstr>
      <vt:lpstr>Predicting Appliance Energy Consumption in Households</vt:lpstr>
      <vt:lpstr>Dataset Overview</vt:lpstr>
      <vt:lpstr>The Project Workflow</vt:lpstr>
      <vt:lpstr>Data Preprocessing</vt:lpstr>
      <vt:lpstr>Data Pre-processing</vt:lpstr>
      <vt:lpstr>Exploratory Data Analysis (EDA)</vt:lpstr>
      <vt:lpstr>Exploratory Data Analysis (EDA)</vt:lpstr>
      <vt:lpstr>Exploratory Data Analysis (EDA)</vt:lpstr>
      <vt:lpstr>Exploratory Data Analysis (EDA)</vt:lpstr>
      <vt:lpstr>Feature Engineering</vt:lpstr>
      <vt:lpstr>Machine Learning Model Development</vt:lpstr>
      <vt:lpstr>Model Training &amp; Selection</vt:lpstr>
      <vt:lpstr>Hyperparameter Tuning</vt:lpstr>
      <vt:lpstr>Model Evaluation &amp; Results</vt:lpstr>
      <vt:lpstr>Feature Importance Analysis</vt:lpstr>
      <vt:lpstr>Conclusion &amp;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Aayush Shah</dc:creator>
  <cp:lastModifiedBy>Omkar Naik</cp:lastModifiedBy>
  <cp:revision>2332</cp:revision>
  <dcterms:created xsi:type="dcterms:W3CDTF">2020-12-23T13:36:00Z</dcterms:created>
  <dcterms:modified xsi:type="dcterms:W3CDTF">2025-03-12T12:43:19Z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0B547D39C558497AB25C6414A889D07D</vt:lpwstr>
  </property>
  <property fmtid="{D5CDD505-2E9C-101B-9397-08002B2CF9AE}" pid="3" name="KSOProductBuildVer">
    <vt:lpwstr>1033-11.2.0.11306</vt:lpwstr>
  </property>
</Properties>
</file>

<file path=docProps/thumbnail.jpeg>
</file>